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docProps/core.xml" ContentType="application/vnd.openxmlformats-package.core-properties+xml"/>
  <Override PartName="/ppt/diagrams/drawing4.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792" r:id="rId1"/>
  </p:sldMasterIdLst>
  <p:notesMasterIdLst>
    <p:notesMasterId r:id="rId33"/>
  </p:notesMasterIdLst>
  <p:handoutMasterIdLst>
    <p:handoutMasterId r:id="rId34"/>
  </p:handoutMasterIdLst>
  <p:sldIdLst>
    <p:sldId id="260" r:id="rId2"/>
    <p:sldId id="347" r:id="rId3"/>
    <p:sldId id="259" r:id="rId4"/>
    <p:sldId id="263" r:id="rId5"/>
    <p:sldId id="264" r:id="rId6"/>
    <p:sldId id="265" r:id="rId7"/>
    <p:sldId id="266" r:id="rId8"/>
    <p:sldId id="268" r:id="rId9"/>
    <p:sldId id="351" r:id="rId10"/>
    <p:sldId id="269" r:id="rId11"/>
    <p:sldId id="343" r:id="rId12"/>
    <p:sldId id="338" r:id="rId13"/>
    <p:sldId id="337" r:id="rId14"/>
    <p:sldId id="339" r:id="rId15"/>
    <p:sldId id="340" r:id="rId16"/>
    <p:sldId id="273" r:id="rId17"/>
    <p:sldId id="275" r:id="rId18"/>
    <p:sldId id="277" r:id="rId19"/>
    <p:sldId id="278" r:id="rId20"/>
    <p:sldId id="350" r:id="rId21"/>
    <p:sldId id="344" r:id="rId22"/>
    <p:sldId id="280" r:id="rId23"/>
    <p:sldId id="349" r:id="rId24"/>
    <p:sldId id="345" r:id="rId25"/>
    <p:sldId id="346" r:id="rId26"/>
    <p:sldId id="282" r:id="rId27"/>
    <p:sldId id="283" r:id="rId28"/>
    <p:sldId id="353" r:id="rId29"/>
    <p:sldId id="284" r:id="rId30"/>
    <p:sldId id="285" r:id="rId31"/>
    <p:sldId id="352" r:id="rId32"/>
  </p:sldIdLst>
  <p:sldSz cx="9144000" cy="6858000" type="screen4x3"/>
  <p:notesSz cx="6797675" cy="9926638"/>
  <p:embeddedFontLst>
    <p:embeddedFont>
      <p:font typeface="Constantia" pitchFamily="18" charset="0"/>
      <p:regular r:id="rId35"/>
      <p:bold r:id="rId36"/>
      <p:italic r:id="rId37"/>
      <p:boldItalic r:id="rId38"/>
    </p:embeddedFont>
    <p:embeddedFont>
      <p:font typeface="Gabriola" pitchFamily="82" charset="0"/>
      <p:regular r:id="rId39"/>
    </p:embeddedFont>
    <p:embeddedFont>
      <p:font typeface="Calibri" pitchFamily="34" charset="0"/>
      <p:regular r:id="rId40"/>
      <p:bold r:id="rId41"/>
      <p:italic r:id="rId42"/>
      <p:boldItalic r:id="rId43"/>
    </p:embeddedFont>
    <p:embeddedFont>
      <p:font typeface="Wingdings 2" pitchFamily="18" charset="2"/>
      <p:regular r:id="rId44"/>
    </p:embeddedFont>
  </p:embeddedFontLst>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66FF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Orta Stil 4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FD0F851-EC5A-4D38-B0AD-8093EC10F338}" styleName="Açık Stil 1 - Vurgu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Açık Stil 1 - Vurgu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BDBED569-4797-4DF1-A0F4-6AAB3CD982D8}" styleName="Açık Stil 3 - Vurgu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38B1855-1B75-4FBE-930C-398BA8C253C6}" styleName="Tema Uygulanmış Stil 2 - Vurgu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03447BB-5D67-496B-8E87-E561075AD55C}" styleName="Koyu Stil 1 - Vurgu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Koyu Stil 1 - Vurgu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3658" autoAdjust="0"/>
    <p:restoredTop sz="94679" autoAdjust="0"/>
  </p:normalViewPr>
  <p:slideViewPr>
    <p:cSldViewPr>
      <p:cViewPr>
        <p:scale>
          <a:sx n="71" d="100"/>
          <a:sy n="71" d="100"/>
        </p:scale>
        <p:origin x="-1626" y="-54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42" Type="http://schemas.openxmlformats.org/officeDocument/2006/relationships/font" Target="fonts/font8.fntdata"/><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4.fntdata"/><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402559-E220-4E02-BF9D-BB8078075058}" type="doc">
      <dgm:prSet loTypeId="urn:microsoft.com/office/officeart/2005/8/layout/vList3#3" loCatId="list" qsTypeId="urn:microsoft.com/office/officeart/2005/8/quickstyle/simple1" qsCatId="simple" csTypeId="urn:microsoft.com/office/officeart/2005/8/colors/accent1_2" csCatId="accent1" phldr="1"/>
      <dgm:spPr/>
    </dgm:pt>
    <dgm:pt modelId="{CD1569CF-37A3-4C7A-B125-44E7171FA18A}" type="pres">
      <dgm:prSet presAssocID="{60402559-E220-4E02-BF9D-BB8078075058}" presName="linearFlow" presStyleCnt="0">
        <dgm:presLayoutVars>
          <dgm:dir/>
          <dgm:resizeHandles val="exact"/>
        </dgm:presLayoutVars>
      </dgm:prSet>
      <dgm:spPr/>
    </dgm:pt>
  </dgm:ptLst>
  <dgm:cxnLst>
    <dgm:cxn modelId="{496D42FC-D74C-4ACB-A331-B3FDB38B635F}" type="presOf" srcId="{60402559-E220-4E02-BF9D-BB8078075058}" destId="{CD1569CF-37A3-4C7A-B125-44E7171FA18A}" srcOrd="0" destOrd="0" presId="urn:microsoft.com/office/officeart/2005/8/layout/vList3#3"/>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402559-E220-4E02-BF9D-BB8078075058}" type="doc">
      <dgm:prSet loTypeId="urn:microsoft.com/office/officeart/2005/8/layout/vList3#5" loCatId="list" qsTypeId="urn:microsoft.com/office/officeart/2005/8/quickstyle/simple1" qsCatId="simple" csTypeId="urn:microsoft.com/office/officeart/2005/8/colors/accent1_2" csCatId="accent1" phldr="1"/>
      <dgm:spPr/>
    </dgm:pt>
    <dgm:pt modelId="{CD1569CF-37A3-4C7A-B125-44E7171FA18A}" type="pres">
      <dgm:prSet presAssocID="{60402559-E220-4E02-BF9D-BB8078075058}" presName="linearFlow" presStyleCnt="0">
        <dgm:presLayoutVars>
          <dgm:dir/>
          <dgm:resizeHandles val="exact"/>
        </dgm:presLayoutVars>
      </dgm:prSet>
      <dgm:spPr/>
    </dgm:pt>
  </dgm:ptLst>
  <dgm:cxnLst>
    <dgm:cxn modelId="{A041EB35-09AC-4F71-925B-E4F33563DE93}" type="presOf" srcId="{60402559-E220-4E02-BF9D-BB8078075058}" destId="{CD1569CF-37A3-4C7A-B125-44E7171FA18A}" srcOrd="0" destOrd="0" presId="urn:microsoft.com/office/officeart/2005/8/layout/vList3#5"/>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0402559-E220-4E02-BF9D-BB8078075058}" type="doc">
      <dgm:prSet loTypeId="urn:microsoft.com/office/officeart/2005/8/layout/vList3#6" loCatId="list" qsTypeId="urn:microsoft.com/office/officeart/2005/8/quickstyle/simple1" qsCatId="simple" csTypeId="urn:microsoft.com/office/officeart/2005/8/colors/accent1_2" csCatId="accent1" phldr="1"/>
      <dgm:spPr/>
    </dgm:pt>
    <dgm:pt modelId="{CD1569CF-37A3-4C7A-B125-44E7171FA18A}" type="pres">
      <dgm:prSet presAssocID="{60402559-E220-4E02-BF9D-BB8078075058}" presName="linearFlow" presStyleCnt="0">
        <dgm:presLayoutVars>
          <dgm:dir/>
          <dgm:resizeHandles val="exact"/>
        </dgm:presLayoutVars>
      </dgm:prSet>
      <dgm:spPr/>
    </dgm:pt>
  </dgm:ptLst>
  <dgm:cxnLst>
    <dgm:cxn modelId="{044BEAB0-F65E-467E-9715-11F4FCEDDB0F}" type="presOf" srcId="{60402559-E220-4E02-BF9D-BB8078075058}" destId="{CD1569CF-37A3-4C7A-B125-44E7171FA18A}" srcOrd="0" destOrd="0" presId="urn:microsoft.com/office/officeart/2005/8/layout/vList3#6"/>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0402559-E220-4E02-BF9D-BB8078075058}" type="doc">
      <dgm:prSet loTypeId="urn:microsoft.com/office/officeart/2005/8/layout/vList3#6" loCatId="list" qsTypeId="urn:microsoft.com/office/officeart/2005/8/quickstyle/simple1" qsCatId="simple" csTypeId="urn:microsoft.com/office/officeart/2005/8/colors/accent1_2" csCatId="accent1" phldr="1"/>
      <dgm:spPr/>
    </dgm:pt>
    <dgm:pt modelId="{CD1569CF-37A3-4C7A-B125-44E7171FA18A}" type="pres">
      <dgm:prSet presAssocID="{60402559-E220-4E02-BF9D-BB8078075058}" presName="linearFlow" presStyleCnt="0">
        <dgm:presLayoutVars>
          <dgm:dir/>
          <dgm:resizeHandles val="exact"/>
        </dgm:presLayoutVars>
      </dgm:prSet>
      <dgm:spPr/>
    </dgm:pt>
  </dgm:ptLst>
  <dgm:cxnLst>
    <dgm:cxn modelId="{167C8168-8033-4E06-8D3A-D173BDCA9D37}" type="presOf" srcId="{60402559-E220-4E02-BF9D-BB8078075058}" destId="{CD1569CF-37A3-4C7A-B125-44E7171FA18A}" srcOrd="0" destOrd="0" presId="urn:microsoft.com/office/officeart/2005/8/layout/vList3#6"/>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3#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5">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6">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6">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4E6ABF92-5F6B-498C-90E8-BA7A7094C37B}" type="datetimeFigureOut">
              <a:rPr lang="tr-TR" smtClean="0"/>
              <a:pPr/>
              <a:t>12.03.2015</a:t>
            </a:fld>
            <a:endParaRPr lang="tr-TR"/>
          </a:p>
        </p:txBody>
      </p:sp>
      <p:sp>
        <p:nvSpPr>
          <p:cNvPr id="4" name="Altbilgi Yer Tutucusu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A16D7C47-9B34-4494-B2FE-F7CA5240723D}" type="slidenum">
              <a:rPr lang="tr-TR" smtClean="0"/>
              <a:pPr/>
              <a:t>‹#›</a:t>
            </a:fld>
            <a:endParaRPr lang="tr-TR"/>
          </a:p>
        </p:txBody>
      </p:sp>
    </p:spTree>
    <p:extLst>
      <p:ext uri="{BB962C8B-B14F-4D97-AF65-F5344CB8AC3E}">
        <p14:creationId xmlns="" xmlns:p14="http://schemas.microsoft.com/office/powerpoint/2010/main" val="19601252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5CDF393A-4B94-4D5A-B4B2-15260DF38FE7}" type="datetimeFigureOut">
              <a:rPr lang="tr-TR" smtClean="0"/>
              <a:pPr/>
              <a:t>12.03.2015</a:t>
            </a:fld>
            <a:endParaRPr lang="tr-TR"/>
          </a:p>
        </p:txBody>
      </p:sp>
      <p:sp>
        <p:nvSpPr>
          <p:cNvPr id="4" name="Slayt Görüntüsü Yer Tutucus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B42EAAC-C2B2-4877-BC25-3EE2883001DE}" type="slidenum">
              <a:rPr lang="tr-TR" smtClean="0"/>
              <a:pPr/>
              <a:t>‹#›</a:t>
            </a:fld>
            <a:endParaRPr lang="tr-TR"/>
          </a:p>
        </p:txBody>
      </p:sp>
    </p:spTree>
    <p:extLst>
      <p:ext uri="{BB962C8B-B14F-4D97-AF65-F5344CB8AC3E}">
        <p14:creationId xmlns="" xmlns:p14="http://schemas.microsoft.com/office/powerpoint/2010/main" val="3040262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B42EAAC-C2B2-4877-BC25-3EE2883001DE}" type="slidenum">
              <a:rPr lang="tr-TR" smtClean="0"/>
              <a:pPr/>
              <a:t>3</a:t>
            </a:fld>
            <a:endParaRPr lang="tr-TR" dirty="0"/>
          </a:p>
        </p:txBody>
      </p:sp>
    </p:spTree>
    <p:extLst>
      <p:ext uri="{BB962C8B-B14F-4D97-AF65-F5344CB8AC3E}">
        <p14:creationId xmlns="" xmlns:p14="http://schemas.microsoft.com/office/powerpoint/2010/main" val="743797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Date Placeholder 29"/>
          <p:cNvSpPr>
            <a:spLocks noGrp="1"/>
          </p:cNvSpPr>
          <p:nvPr>
            <p:ph type="dt" sz="half" idx="10"/>
          </p:nvPr>
        </p:nvSpPr>
        <p:spPr/>
        <p:txBody>
          <a:bodyPr/>
          <a:lstStyle/>
          <a:p>
            <a:fld id="{303F8B18-542A-458B-A752-DB9EE0CF5913}" type="datetime1">
              <a:rPr lang="tr-TR" smtClean="0"/>
              <a:pPr/>
              <a:t>12.03.2015</a:t>
            </a:fld>
            <a:endParaRPr lang="tr-TR"/>
          </a:p>
        </p:txBody>
      </p:sp>
      <p:sp>
        <p:nvSpPr>
          <p:cNvPr id="19" name="Footer Placeholder 18"/>
          <p:cNvSpPr>
            <a:spLocks noGrp="1"/>
          </p:cNvSpPr>
          <p:nvPr>
            <p:ph type="ftr" sz="quarter" idx="11"/>
          </p:nvPr>
        </p:nvSpPr>
        <p:spPr/>
        <p:txBody>
          <a:bodyPr/>
          <a:lstStyle/>
          <a:p>
            <a:r>
              <a:rPr lang="tr-TR" smtClean="0"/>
              <a:t>Sakarya İl MEM/Sınav Hizmetleri</a:t>
            </a:r>
            <a:endParaRPr lang="tr-TR"/>
          </a:p>
        </p:txBody>
      </p:sp>
      <p:sp>
        <p:nvSpPr>
          <p:cNvPr id="27" name="Slide Number Placeholder 26"/>
          <p:cNvSpPr>
            <a:spLocks noGrp="1"/>
          </p:cNvSpPr>
          <p:nvPr>
            <p:ph type="sldNum" sz="quarter" idx="12"/>
          </p:nvPr>
        </p:nvSpPr>
        <p:spPr/>
        <p:txBody>
          <a:bodyPr/>
          <a:lstStyle/>
          <a:p>
            <a:fld id="{A14C9C2A-7E24-46E8-9D53-102DEE838F98}" type="slidenum">
              <a:rPr lang="tr-TR" smtClean="0"/>
              <a:pPr/>
              <a:t>‹#›</a:t>
            </a:fld>
            <a:endParaRPr lang="tr-TR"/>
          </a:p>
        </p:txBody>
      </p:sp>
    </p:spTree>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15A42531-9EEB-47D3-A781-2CF97AE3A258}" type="datetime1">
              <a:rPr lang="tr-TR" smtClean="0"/>
              <a:pPr/>
              <a:t>12.03.2015</a:t>
            </a:fld>
            <a:endParaRPr lang="tr-TR"/>
          </a:p>
        </p:txBody>
      </p:sp>
      <p:sp>
        <p:nvSpPr>
          <p:cNvPr id="5" name="Footer Placeholder 4"/>
          <p:cNvSpPr>
            <a:spLocks noGrp="1"/>
          </p:cNvSpPr>
          <p:nvPr>
            <p:ph type="ftr" sz="quarter" idx="11"/>
          </p:nvPr>
        </p:nvSpPr>
        <p:spPr/>
        <p:txBody>
          <a:bodyPr/>
          <a:lstStyle/>
          <a:p>
            <a:r>
              <a:rPr lang="tr-TR" smtClean="0"/>
              <a:t>Sakarya İl MEM/Sınav Hizmetleri</a:t>
            </a:r>
            <a:endParaRPr lang="tr-TR"/>
          </a:p>
        </p:txBody>
      </p:sp>
      <p:sp>
        <p:nvSpPr>
          <p:cNvPr id="6" name="Slide Number Placeholder 5"/>
          <p:cNvSpPr>
            <a:spLocks noGrp="1"/>
          </p:cNvSpPr>
          <p:nvPr>
            <p:ph type="sldNum" sz="quarter" idx="12"/>
          </p:nvPr>
        </p:nvSpPr>
        <p:spPr/>
        <p:txBody>
          <a:bodyPr/>
          <a:lstStyle/>
          <a:p>
            <a:fld id="{A14C9C2A-7E24-46E8-9D53-102DEE838F98}" type="slidenum">
              <a:rPr lang="tr-TR" smtClean="0"/>
              <a:pPr/>
              <a:t>‹#›</a:t>
            </a:fld>
            <a:endParaRPr lang="tr-TR"/>
          </a:p>
        </p:txBody>
      </p:sp>
    </p:spTree>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18B10436-A259-4F47-876D-0F0DEEF91983}" type="datetime1">
              <a:rPr lang="tr-TR" smtClean="0"/>
              <a:pPr/>
              <a:t>12.03.2015</a:t>
            </a:fld>
            <a:endParaRPr lang="tr-TR"/>
          </a:p>
        </p:txBody>
      </p:sp>
      <p:sp>
        <p:nvSpPr>
          <p:cNvPr id="5" name="Footer Placeholder 4"/>
          <p:cNvSpPr>
            <a:spLocks noGrp="1"/>
          </p:cNvSpPr>
          <p:nvPr>
            <p:ph type="ftr" sz="quarter" idx="11"/>
          </p:nvPr>
        </p:nvSpPr>
        <p:spPr/>
        <p:txBody>
          <a:bodyPr/>
          <a:lstStyle/>
          <a:p>
            <a:r>
              <a:rPr lang="tr-TR" smtClean="0"/>
              <a:t>Sakarya İl MEM/Sınav Hizmetleri</a:t>
            </a:r>
            <a:endParaRPr lang="tr-TR"/>
          </a:p>
        </p:txBody>
      </p:sp>
      <p:sp>
        <p:nvSpPr>
          <p:cNvPr id="6" name="Slide Number Placeholder 5"/>
          <p:cNvSpPr>
            <a:spLocks noGrp="1"/>
          </p:cNvSpPr>
          <p:nvPr>
            <p:ph type="sldNum" sz="quarter" idx="12"/>
          </p:nvPr>
        </p:nvSpPr>
        <p:spPr/>
        <p:txBody>
          <a:bodyPr/>
          <a:lstStyle/>
          <a:p>
            <a:fld id="{A14C9C2A-7E24-46E8-9D53-102DEE838F98}" type="slidenum">
              <a:rPr lang="tr-TR" smtClean="0"/>
              <a:pPr/>
              <a:t>‹#›</a:t>
            </a:fld>
            <a:endParaRPr lang="tr-TR"/>
          </a:p>
        </p:txBody>
      </p:sp>
    </p:spTree>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5CADFBBB-B0F4-459B-8DE2-F35ADC2B4691}" type="datetime1">
              <a:rPr lang="tr-TR" smtClean="0"/>
              <a:pPr/>
              <a:t>12.03.2015</a:t>
            </a:fld>
            <a:endParaRPr lang="tr-TR"/>
          </a:p>
        </p:txBody>
      </p:sp>
      <p:sp>
        <p:nvSpPr>
          <p:cNvPr id="5" name="Footer Placeholder 4"/>
          <p:cNvSpPr>
            <a:spLocks noGrp="1"/>
          </p:cNvSpPr>
          <p:nvPr>
            <p:ph type="ftr" sz="quarter" idx="11"/>
          </p:nvPr>
        </p:nvSpPr>
        <p:spPr/>
        <p:txBody>
          <a:bodyPr/>
          <a:lstStyle/>
          <a:p>
            <a:r>
              <a:rPr lang="tr-TR" smtClean="0"/>
              <a:t>Sakarya İl MEM/Sınav Hizmetleri</a:t>
            </a:r>
            <a:endParaRPr lang="tr-TR"/>
          </a:p>
        </p:txBody>
      </p:sp>
      <p:sp>
        <p:nvSpPr>
          <p:cNvPr id="6" name="Slide Number Placeholder 5"/>
          <p:cNvSpPr>
            <a:spLocks noGrp="1"/>
          </p:cNvSpPr>
          <p:nvPr>
            <p:ph type="sldNum" sz="quarter" idx="12"/>
          </p:nvPr>
        </p:nvSpPr>
        <p:spPr/>
        <p:txBody>
          <a:bodyPr/>
          <a:lstStyle/>
          <a:p>
            <a:fld id="{A14C9C2A-7E24-46E8-9D53-102DEE838F98}" type="slidenum">
              <a:rPr lang="tr-TR" smtClean="0"/>
              <a:pPr/>
              <a:t>‹#›</a:t>
            </a:fld>
            <a:endParaRPr lang="tr-TR"/>
          </a:p>
        </p:txBody>
      </p:sp>
    </p:spTree>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Date Placeholder 3"/>
          <p:cNvSpPr>
            <a:spLocks noGrp="1"/>
          </p:cNvSpPr>
          <p:nvPr>
            <p:ph type="dt" sz="half" idx="10"/>
          </p:nvPr>
        </p:nvSpPr>
        <p:spPr/>
        <p:txBody>
          <a:bodyPr/>
          <a:lstStyle/>
          <a:p>
            <a:fld id="{13FF98EC-7D94-49A9-B734-5ABA946C2324}" type="datetime1">
              <a:rPr lang="tr-TR" smtClean="0"/>
              <a:pPr/>
              <a:t>12.03.2015</a:t>
            </a:fld>
            <a:endParaRPr lang="tr-TR"/>
          </a:p>
        </p:txBody>
      </p:sp>
      <p:sp>
        <p:nvSpPr>
          <p:cNvPr id="5" name="Footer Placeholder 4"/>
          <p:cNvSpPr>
            <a:spLocks noGrp="1"/>
          </p:cNvSpPr>
          <p:nvPr>
            <p:ph type="ftr" sz="quarter" idx="11"/>
          </p:nvPr>
        </p:nvSpPr>
        <p:spPr/>
        <p:txBody>
          <a:bodyPr/>
          <a:lstStyle/>
          <a:p>
            <a:r>
              <a:rPr lang="tr-TR" smtClean="0"/>
              <a:t>Sakarya İl MEM/Sınav Hizmetleri</a:t>
            </a:r>
            <a:endParaRPr lang="tr-TR"/>
          </a:p>
        </p:txBody>
      </p:sp>
      <p:sp>
        <p:nvSpPr>
          <p:cNvPr id="6" name="Slide Number Placeholder 5"/>
          <p:cNvSpPr>
            <a:spLocks noGrp="1"/>
          </p:cNvSpPr>
          <p:nvPr>
            <p:ph type="sldNum" sz="quarter" idx="12"/>
          </p:nvPr>
        </p:nvSpPr>
        <p:spPr/>
        <p:txBody>
          <a:bodyPr/>
          <a:lstStyle/>
          <a:p>
            <a:fld id="{A14C9C2A-7E24-46E8-9D53-102DEE838F98}" type="slidenum">
              <a:rPr lang="tr-TR" smtClean="0"/>
              <a:pPr/>
              <a:t>‹#›</a:t>
            </a:fld>
            <a:endParaRPr lang="tr-TR"/>
          </a:p>
        </p:txBody>
      </p:sp>
    </p:spTree>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934BA32B-BF75-46E1-9461-DB58EE1C03C2}" type="datetime1">
              <a:rPr lang="tr-TR" smtClean="0"/>
              <a:pPr/>
              <a:t>12.03.2015</a:t>
            </a:fld>
            <a:endParaRPr lang="tr-TR"/>
          </a:p>
        </p:txBody>
      </p:sp>
      <p:sp>
        <p:nvSpPr>
          <p:cNvPr id="6" name="Footer Placeholder 5"/>
          <p:cNvSpPr>
            <a:spLocks noGrp="1"/>
          </p:cNvSpPr>
          <p:nvPr>
            <p:ph type="ftr" sz="quarter" idx="11"/>
          </p:nvPr>
        </p:nvSpPr>
        <p:spPr/>
        <p:txBody>
          <a:bodyPr/>
          <a:lstStyle/>
          <a:p>
            <a:r>
              <a:rPr lang="tr-TR" smtClean="0"/>
              <a:t>Sakarya İl MEM/Sınav Hizmetleri</a:t>
            </a:r>
            <a:endParaRPr lang="tr-TR"/>
          </a:p>
        </p:txBody>
      </p:sp>
      <p:sp>
        <p:nvSpPr>
          <p:cNvPr id="7" name="Slide Number Placeholder 6"/>
          <p:cNvSpPr>
            <a:spLocks noGrp="1"/>
          </p:cNvSpPr>
          <p:nvPr>
            <p:ph type="sldNum" sz="quarter" idx="12"/>
          </p:nvPr>
        </p:nvSpPr>
        <p:spPr/>
        <p:txBody>
          <a:bodyPr/>
          <a:lstStyle/>
          <a:p>
            <a:fld id="{A14C9C2A-7E24-46E8-9D53-102DEE838F98}" type="slidenum">
              <a:rPr lang="tr-TR" smtClean="0"/>
              <a:pPr/>
              <a:t>‹#›</a:t>
            </a:fld>
            <a:endParaRPr lang="tr-TR"/>
          </a:p>
        </p:txBody>
      </p:sp>
    </p:spTree>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Date Placeholder 6"/>
          <p:cNvSpPr>
            <a:spLocks noGrp="1"/>
          </p:cNvSpPr>
          <p:nvPr>
            <p:ph type="dt" sz="half" idx="10"/>
          </p:nvPr>
        </p:nvSpPr>
        <p:spPr/>
        <p:txBody>
          <a:bodyPr/>
          <a:lstStyle/>
          <a:p>
            <a:fld id="{E4B72F37-41A2-4C29-AAE1-B97DB633907B}" type="datetime1">
              <a:rPr lang="tr-TR" smtClean="0"/>
              <a:pPr/>
              <a:t>12.03.2015</a:t>
            </a:fld>
            <a:endParaRPr lang="tr-TR"/>
          </a:p>
        </p:txBody>
      </p:sp>
      <p:sp>
        <p:nvSpPr>
          <p:cNvPr id="8" name="Footer Placeholder 7"/>
          <p:cNvSpPr>
            <a:spLocks noGrp="1"/>
          </p:cNvSpPr>
          <p:nvPr>
            <p:ph type="ftr" sz="quarter" idx="11"/>
          </p:nvPr>
        </p:nvSpPr>
        <p:spPr/>
        <p:txBody>
          <a:bodyPr/>
          <a:lstStyle/>
          <a:p>
            <a:r>
              <a:rPr lang="tr-TR" smtClean="0"/>
              <a:t>Sakarya İl MEM/Sınav Hizmetleri</a:t>
            </a:r>
            <a:endParaRPr lang="tr-TR"/>
          </a:p>
        </p:txBody>
      </p:sp>
      <p:sp>
        <p:nvSpPr>
          <p:cNvPr id="9" name="Slide Number Placeholder 8"/>
          <p:cNvSpPr>
            <a:spLocks noGrp="1"/>
          </p:cNvSpPr>
          <p:nvPr>
            <p:ph type="sldNum" sz="quarter" idx="12"/>
          </p:nvPr>
        </p:nvSpPr>
        <p:spPr/>
        <p:txBody>
          <a:bodyPr/>
          <a:lstStyle/>
          <a:p>
            <a:fld id="{A14C9C2A-7E24-46E8-9D53-102DEE838F98}" type="slidenum">
              <a:rPr lang="tr-TR" smtClean="0"/>
              <a:pPr/>
              <a:t>‹#›</a:t>
            </a:fld>
            <a:endParaRPr lang="tr-TR"/>
          </a:p>
        </p:txBody>
      </p:sp>
    </p:spTree>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Date Placeholder 2"/>
          <p:cNvSpPr>
            <a:spLocks noGrp="1"/>
          </p:cNvSpPr>
          <p:nvPr>
            <p:ph type="dt" sz="half" idx="10"/>
          </p:nvPr>
        </p:nvSpPr>
        <p:spPr/>
        <p:txBody>
          <a:bodyPr/>
          <a:lstStyle/>
          <a:p>
            <a:fld id="{8CBF1F1B-C047-4A72-B948-FBF73EBF2331}" type="datetime1">
              <a:rPr lang="tr-TR" smtClean="0"/>
              <a:pPr/>
              <a:t>12.03.2015</a:t>
            </a:fld>
            <a:endParaRPr lang="tr-TR"/>
          </a:p>
        </p:txBody>
      </p:sp>
      <p:sp>
        <p:nvSpPr>
          <p:cNvPr id="4" name="Footer Placeholder 3"/>
          <p:cNvSpPr>
            <a:spLocks noGrp="1"/>
          </p:cNvSpPr>
          <p:nvPr>
            <p:ph type="ftr" sz="quarter" idx="11"/>
          </p:nvPr>
        </p:nvSpPr>
        <p:spPr/>
        <p:txBody>
          <a:bodyPr/>
          <a:lstStyle/>
          <a:p>
            <a:r>
              <a:rPr lang="tr-TR" smtClean="0"/>
              <a:t>Sakarya İl MEM/Sınav Hizmetleri</a:t>
            </a:r>
            <a:endParaRPr lang="tr-TR"/>
          </a:p>
        </p:txBody>
      </p:sp>
      <p:sp>
        <p:nvSpPr>
          <p:cNvPr id="5" name="Slide Number Placeholder 4"/>
          <p:cNvSpPr>
            <a:spLocks noGrp="1"/>
          </p:cNvSpPr>
          <p:nvPr>
            <p:ph type="sldNum" sz="quarter" idx="12"/>
          </p:nvPr>
        </p:nvSpPr>
        <p:spPr/>
        <p:txBody>
          <a:bodyPr/>
          <a:lstStyle/>
          <a:p>
            <a:fld id="{A14C9C2A-7E24-46E8-9D53-102DEE838F98}" type="slidenum">
              <a:rPr lang="tr-TR" smtClean="0"/>
              <a:pPr/>
              <a:t>‹#›</a:t>
            </a:fld>
            <a:endParaRPr lang="tr-TR"/>
          </a:p>
        </p:txBody>
      </p:sp>
    </p:spTree>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9AF32C-7696-4404-A6CE-0C72E823A370}" type="datetime1">
              <a:rPr lang="tr-TR" smtClean="0"/>
              <a:pPr/>
              <a:t>12.03.2015</a:t>
            </a:fld>
            <a:endParaRPr lang="tr-TR"/>
          </a:p>
        </p:txBody>
      </p:sp>
      <p:sp>
        <p:nvSpPr>
          <p:cNvPr id="3" name="Footer Placeholder 2"/>
          <p:cNvSpPr>
            <a:spLocks noGrp="1"/>
          </p:cNvSpPr>
          <p:nvPr>
            <p:ph type="ftr" sz="quarter" idx="11"/>
          </p:nvPr>
        </p:nvSpPr>
        <p:spPr/>
        <p:txBody>
          <a:bodyPr/>
          <a:lstStyle/>
          <a:p>
            <a:r>
              <a:rPr lang="tr-TR" smtClean="0"/>
              <a:t>Sakarya İl MEM/Sınav Hizmetleri</a:t>
            </a:r>
            <a:endParaRPr lang="tr-TR"/>
          </a:p>
        </p:txBody>
      </p:sp>
      <p:sp>
        <p:nvSpPr>
          <p:cNvPr id="4" name="Slide Number Placeholder 3"/>
          <p:cNvSpPr>
            <a:spLocks noGrp="1"/>
          </p:cNvSpPr>
          <p:nvPr>
            <p:ph type="sldNum" sz="quarter" idx="12"/>
          </p:nvPr>
        </p:nvSpPr>
        <p:spPr/>
        <p:txBody>
          <a:bodyPr/>
          <a:lstStyle/>
          <a:p>
            <a:fld id="{A14C9C2A-7E24-46E8-9D53-102DEE838F98}" type="slidenum">
              <a:rPr lang="tr-TR" smtClean="0"/>
              <a:pPr/>
              <a:t>‹#›</a:t>
            </a:fld>
            <a:endParaRPr lang="tr-TR"/>
          </a:p>
        </p:txBody>
      </p:sp>
    </p:spTree>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2B564478-48A1-47D1-B304-E0D395D91A18}" type="datetime1">
              <a:rPr lang="tr-TR" smtClean="0"/>
              <a:pPr/>
              <a:t>12.03.2015</a:t>
            </a:fld>
            <a:endParaRPr lang="tr-TR"/>
          </a:p>
        </p:txBody>
      </p:sp>
      <p:sp>
        <p:nvSpPr>
          <p:cNvPr id="6" name="Footer Placeholder 5"/>
          <p:cNvSpPr>
            <a:spLocks noGrp="1"/>
          </p:cNvSpPr>
          <p:nvPr>
            <p:ph type="ftr" sz="quarter" idx="11"/>
          </p:nvPr>
        </p:nvSpPr>
        <p:spPr/>
        <p:txBody>
          <a:bodyPr/>
          <a:lstStyle/>
          <a:p>
            <a:r>
              <a:rPr lang="tr-TR" smtClean="0"/>
              <a:t>Sakarya İl MEM/Sınav Hizmetleri</a:t>
            </a:r>
            <a:endParaRPr lang="tr-TR"/>
          </a:p>
        </p:txBody>
      </p:sp>
      <p:sp>
        <p:nvSpPr>
          <p:cNvPr id="7" name="Slide Number Placeholder 6"/>
          <p:cNvSpPr>
            <a:spLocks noGrp="1"/>
          </p:cNvSpPr>
          <p:nvPr>
            <p:ph type="sldNum" sz="quarter" idx="12"/>
          </p:nvPr>
        </p:nvSpPr>
        <p:spPr/>
        <p:txBody>
          <a:bodyPr/>
          <a:lstStyle/>
          <a:p>
            <a:fld id="{A14C9C2A-7E24-46E8-9D53-102DEE838F98}" type="slidenum">
              <a:rPr lang="tr-TR" smtClean="0"/>
              <a:pPr/>
              <a:t>‹#›</a:t>
            </a:fld>
            <a:endParaRPr lang="tr-TR"/>
          </a:p>
        </p:txBody>
      </p:sp>
    </p:spTree>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Date Placeholder 4"/>
          <p:cNvSpPr>
            <a:spLocks noGrp="1"/>
          </p:cNvSpPr>
          <p:nvPr>
            <p:ph type="dt" sz="half" idx="10"/>
          </p:nvPr>
        </p:nvSpPr>
        <p:spPr/>
        <p:txBody>
          <a:bodyPr/>
          <a:lstStyle/>
          <a:p>
            <a:fld id="{2EDE8D80-5401-4E09-A636-83870F283106}" type="datetime1">
              <a:rPr lang="tr-TR" smtClean="0"/>
              <a:pPr/>
              <a:t>12.03.2015</a:t>
            </a:fld>
            <a:endParaRPr lang="tr-TR"/>
          </a:p>
        </p:txBody>
      </p:sp>
      <p:sp>
        <p:nvSpPr>
          <p:cNvPr id="6" name="Footer Placeholder 5"/>
          <p:cNvSpPr>
            <a:spLocks noGrp="1"/>
          </p:cNvSpPr>
          <p:nvPr>
            <p:ph type="ftr" sz="quarter" idx="11"/>
          </p:nvPr>
        </p:nvSpPr>
        <p:spPr/>
        <p:txBody>
          <a:bodyPr/>
          <a:lstStyle/>
          <a:p>
            <a:r>
              <a:rPr lang="tr-TR" smtClean="0"/>
              <a:t>Sakarya İl MEM/Sınav Hizmetleri</a:t>
            </a:r>
            <a:endParaRPr lang="tr-TR"/>
          </a:p>
        </p:txBody>
      </p:sp>
      <p:sp>
        <p:nvSpPr>
          <p:cNvPr id="7" name="Slide Number Placeholder 6"/>
          <p:cNvSpPr>
            <a:spLocks noGrp="1"/>
          </p:cNvSpPr>
          <p:nvPr>
            <p:ph type="sldNum" sz="quarter" idx="12"/>
          </p:nvPr>
        </p:nvSpPr>
        <p:spPr>
          <a:xfrm>
            <a:off x="8077200" y="6356350"/>
            <a:ext cx="609600" cy="365125"/>
          </a:xfrm>
        </p:spPr>
        <p:txBody>
          <a:bodyPr/>
          <a:lstStyle/>
          <a:p>
            <a:fld id="{A14C9C2A-7E24-46E8-9D53-102DEE838F98}" type="slidenum">
              <a:rPr lang="tr-TR" smtClean="0"/>
              <a:pPr/>
              <a:t>‹#›</a:t>
            </a:fld>
            <a:endParaRPr lang="tr-T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B02B81B-2E8F-4D7E-84D4-BE0947B3E5CC}" type="datetime1">
              <a:rPr lang="tr-TR" smtClean="0"/>
              <a:pPr/>
              <a:t>12.03.2015</a:t>
            </a:fld>
            <a:endParaRPr lang="tr-T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tr-TR" smtClean="0"/>
              <a:t>Sakarya İl MEM/Sınav Hizmetleri</a:t>
            </a:r>
            <a:endParaRPr lang="tr-T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14C9C2A-7E24-46E8-9D53-102DEE838F98}" type="slidenum">
              <a:rPr lang="tr-TR" smtClean="0"/>
              <a:pPr/>
              <a:t>‹#›</a:t>
            </a:fld>
            <a:endParaRPr lang="tr-T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hf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7" Type="http://schemas.microsoft.com/office/2007/relationships/diagramDrawing" Target="../diagrams/drawing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3.xml"/><Relationship Id="rId7" Type="http://schemas.microsoft.com/office/2007/relationships/diagramDrawing" Target="../diagrams/drawing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7" Type="http://schemas.microsoft.com/office/2007/relationships/diagramDrawing" Target="../diagrams/drawing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36512" y="2636912"/>
            <a:ext cx="9144000" cy="2800767"/>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tr-TR" sz="4400" b="1" dirty="0">
                <a:ln w="10541" cmpd="sng">
                  <a:solidFill>
                    <a:schemeClr val="accent1">
                      <a:shade val="88000"/>
                      <a:satMod val="110000"/>
                    </a:schemeClr>
                  </a:solidFill>
                  <a:prstDash val="solid"/>
                </a:ln>
                <a:solidFill>
                  <a:srgbClr val="FF0000"/>
                </a:solidFill>
              </a:rPr>
              <a:t>TEMEL EĞİTİMDEN ORTAÖĞRETİME</a:t>
            </a:r>
          </a:p>
          <a:p>
            <a:pPr algn="ctr"/>
            <a:r>
              <a:rPr lang="tr-TR" sz="4400" b="1" dirty="0">
                <a:ln w="10541" cmpd="sng">
                  <a:solidFill>
                    <a:schemeClr val="accent1">
                      <a:shade val="88000"/>
                      <a:satMod val="110000"/>
                    </a:schemeClr>
                  </a:solidFill>
                  <a:prstDash val="solid"/>
                </a:ln>
                <a:solidFill>
                  <a:srgbClr val="FF0000"/>
                </a:solidFill>
              </a:rPr>
              <a:t>GEÇİŞ </a:t>
            </a:r>
            <a:r>
              <a:rPr lang="tr-TR" sz="4400" b="1" dirty="0" smtClean="0">
                <a:ln w="10541" cmpd="sng">
                  <a:solidFill>
                    <a:schemeClr val="accent1">
                      <a:shade val="88000"/>
                      <a:satMod val="110000"/>
                    </a:schemeClr>
                  </a:solidFill>
                  <a:prstDash val="solid"/>
                </a:ln>
                <a:solidFill>
                  <a:srgbClr val="FF0000"/>
                </a:solidFill>
              </a:rPr>
              <a:t>SİSTEMİ</a:t>
            </a:r>
          </a:p>
          <a:p>
            <a:pPr algn="ctr"/>
            <a:r>
              <a:rPr lang="tr-TR"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r>
              <a:rPr lang="tr-TR"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MERKEZİ ORTAK SINAV SİSTEMİ</a:t>
            </a:r>
            <a:r>
              <a:rPr lang="tr-TR"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endParaRPr lang="tr-TR" sz="4400" b="1" cap="all" dirty="0">
              <a:ln w="0"/>
              <a:solidFill>
                <a:srgbClr val="00B0F0"/>
              </a:solidFill>
              <a:effectLst>
                <a:reflection blurRad="12700" stA="50000" endPos="50000" dist="5000" dir="5400000" sy="-100000" rotWithShape="0"/>
              </a:effectLst>
            </a:endParaRPr>
          </a:p>
        </p:txBody>
      </p:sp>
    </p:spTree>
    <p:extLst>
      <p:ext uri="{BB962C8B-B14F-4D97-AF65-F5344CB8AC3E}">
        <p14:creationId xmlns="" xmlns:p14="http://schemas.microsoft.com/office/powerpoint/2010/main" val="1969834229"/>
      </p:ext>
    </p:extLst>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706310" y="1857926"/>
            <a:ext cx="7754122" cy="3785652"/>
          </a:xfrm>
          <a:prstGeom prst="rect">
            <a:avLst/>
          </a:prstGeom>
          <a:noFill/>
        </p:spPr>
        <p:txBody>
          <a:bodyPr wrap="square" rtlCol="0">
            <a:spAutoFit/>
          </a:bodyPr>
          <a:lstStyle/>
          <a:p>
            <a:pPr marL="342900" indent="-342900" algn="just">
              <a:buFont typeface="Wingdings" pitchFamily="2" charset="2"/>
              <a:buChar char="ü"/>
            </a:pPr>
            <a:r>
              <a:rPr lang="tr-TR" sz="2400" dirty="0" smtClean="0"/>
              <a:t>Ortak Sınavlar, </a:t>
            </a:r>
            <a:r>
              <a:rPr lang="tr-TR" sz="2400" dirty="0"/>
              <a:t>her dönem iki yazılısı </a:t>
            </a:r>
            <a:r>
              <a:rPr lang="tr-TR" sz="2400" dirty="0" smtClean="0"/>
              <a:t>olan derslerden </a:t>
            </a:r>
            <a:r>
              <a:rPr lang="tr-TR" sz="2400" dirty="0"/>
              <a:t>birincisi, üç yazılısı olan derslerden </a:t>
            </a:r>
            <a:r>
              <a:rPr lang="tr-TR" sz="2400" dirty="0" smtClean="0"/>
              <a:t>ise ikincisi olmak </a:t>
            </a:r>
            <a:r>
              <a:rPr lang="tr-TR" sz="2400" dirty="0"/>
              <a:t>üzere, akademik takvime göre </a:t>
            </a:r>
            <a:r>
              <a:rPr lang="tr-TR" sz="2400" dirty="0" smtClean="0"/>
              <a:t>işlenen müfredatı </a:t>
            </a:r>
            <a:r>
              <a:rPr lang="tr-TR" sz="2400" dirty="0"/>
              <a:t>kapsayacak şekilde </a:t>
            </a:r>
            <a:r>
              <a:rPr lang="tr-TR" sz="2400" dirty="0" smtClean="0"/>
              <a:t>yapılacak.</a:t>
            </a:r>
          </a:p>
          <a:p>
            <a:pPr marL="342900" indent="-342900" algn="just">
              <a:buFont typeface="Wingdings" pitchFamily="2" charset="2"/>
              <a:buChar char="ü"/>
            </a:pPr>
            <a:r>
              <a:rPr lang="tr-TR" sz="2400" dirty="0" smtClean="0"/>
              <a:t>Öğrenciler kendi okullarında sınava girecekler.</a:t>
            </a:r>
            <a:endParaRPr lang="tr-TR" sz="2400" dirty="0"/>
          </a:p>
          <a:p>
            <a:pPr marL="342900" indent="-342900" algn="just">
              <a:buFont typeface="Wingdings" pitchFamily="2" charset="2"/>
              <a:buChar char="ü"/>
            </a:pPr>
            <a:r>
              <a:rPr lang="tr-TR" sz="2400" dirty="0"/>
              <a:t>Ortak Sınavlar her dönem iki okul </a:t>
            </a:r>
            <a:r>
              <a:rPr lang="tr-TR" sz="2400" dirty="0" smtClean="0"/>
              <a:t>gününe yayılarak yapılacak, </a:t>
            </a:r>
            <a:r>
              <a:rPr lang="tr-TR" sz="2400" dirty="0"/>
              <a:t>o günlerde </a:t>
            </a:r>
            <a:r>
              <a:rPr lang="tr-TR" sz="2400" dirty="0" smtClean="0"/>
              <a:t>okul tatil edilecek.</a:t>
            </a:r>
          </a:p>
          <a:p>
            <a:pPr marL="342900" indent="-342900" algn="just">
              <a:buFont typeface="Wingdings" pitchFamily="2" charset="2"/>
              <a:buChar char="ü"/>
            </a:pPr>
            <a:endParaRPr lang="tr-TR" sz="2400" dirty="0" smtClean="0"/>
          </a:p>
          <a:p>
            <a:pPr marL="342900" indent="-342900" algn="just">
              <a:buFont typeface="Wingdings" pitchFamily="2" charset="2"/>
              <a:buChar char="ü"/>
            </a:pPr>
            <a:r>
              <a:rPr lang="tr-TR" sz="2400" dirty="0" smtClean="0"/>
              <a:t>Sorular </a:t>
            </a:r>
            <a:r>
              <a:rPr lang="tr-TR" sz="2400" dirty="0"/>
              <a:t>çoktan seçmeli (4 seçenekli) </a:t>
            </a:r>
            <a:endParaRPr lang="tr-TR" sz="2400" dirty="0" smtClean="0"/>
          </a:p>
          <a:p>
            <a:pPr algn="just"/>
            <a:endParaRPr lang="tr-TR" sz="2400" dirty="0" smtClean="0"/>
          </a:p>
        </p:txBody>
      </p:sp>
      <p:pic>
        <p:nvPicPr>
          <p:cNvPr id="5" name="Picture 2" descr="http://portal.kays.kalkinma.gov.tr/wp-content/uploads/2012/12/1-19.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812360" y="371691"/>
            <a:ext cx="1152128" cy="115212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6" name="3 Dikdörtgen"/>
          <p:cNvSpPr/>
          <p:nvPr/>
        </p:nvSpPr>
        <p:spPr>
          <a:xfrm>
            <a:off x="1341617" y="836711"/>
            <a:ext cx="7165744" cy="646331"/>
          </a:xfrm>
          <a:prstGeom prst="rect">
            <a:avLst/>
          </a:prstGeom>
        </p:spPr>
        <p:txBody>
          <a:bodyPr wrap="none">
            <a:spAutoFit/>
          </a:bodyPr>
          <a:lstStyle/>
          <a:p>
            <a:r>
              <a:rPr lang="tr-TR"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Gabriola" pitchFamily="82" charset="0"/>
              </a:rPr>
              <a:t>TEOG Sistemi Ortak Sınavları Nasıl Uygulanacak?</a:t>
            </a:r>
            <a:endParaRPr lang="tr-TR"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Gabriola" pitchFamily="82" charset="0"/>
            </a:endParaRPr>
          </a:p>
        </p:txBody>
      </p:sp>
      <p:sp>
        <p:nvSpPr>
          <p:cNvPr id="4" name="Slayt Numarası Yer Tutucusu 3"/>
          <p:cNvSpPr>
            <a:spLocks noGrp="1"/>
          </p:cNvSpPr>
          <p:nvPr>
            <p:ph type="sldNum" sz="quarter" idx="12"/>
          </p:nvPr>
        </p:nvSpPr>
        <p:spPr/>
        <p:txBody>
          <a:bodyPr/>
          <a:lstStyle/>
          <a:p>
            <a:fld id="{A14C9C2A-7E24-46E8-9D53-102DEE838F98}" type="slidenum">
              <a:rPr lang="tr-TR" smtClean="0"/>
              <a:pPr/>
              <a:t>10</a:t>
            </a:fld>
            <a:endParaRPr lang="tr-TR"/>
          </a:p>
        </p:txBody>
      </p:sp>
    </p:spTree>
    <p:extLst>
      <p:ext uri="{BB962C8B-B14F-4D97-AF65-F5344CB8AC3E}">
        <p14:creationId xmlns="" xmlns:p14="http://schemas.microsoft.com/office/powerpoint/2010/main" val="928519473"/>
      </p:ext>
    </p:extLst>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p:cNvSpPr txBox="1">
            <a:spLocks/>
          </p:cNvSpPr>
          <p:nvPr/>
        </p:nvSpPr>
        <p:spPr>
          <a:xfrm>
            <a:off x="539552" y="629816"/>
            <a:ext cx="7272808" cy="710952"/>
          </a:xfrm>
          <a:prstGeom prst="rect">
            <a:avLst/>
          </a:prstGeom>
        </p:spPr>
        <p:txBody>
          <a:bodyP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Gabriola" pitchFamily="82" charset="0"/>
                <a:ea typeface="+mn-ea"/>
                <a:cs typeface="+mn-cs"/>
              </a:rPr>
              <a:t>Sınav Sorularının Değerlendirilmesi Nasıl Yapılıyor?</a:t>
            </a:r>
            <a:endParaRPr lang="tr-TR"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Gabriola" pitchFamily="82" charset="0"/>
              <a:ea typeface="+mn-ea"/>
              <a:cs typeface="+mn-cs"/>
            </a:endParaRPr>
          </a:p>
        </p:txBody>
      </p:sp>
      <p:sp>
        <p:nvSpPr>
          <p:cNvPr id="2" name="Metin kutusu 1"/>
          <p:cNvSpPr txBox="1"/>
          <p:nvPr/>
        </p:nvSpPr>
        <p:spPr>
          <a:xfrm>
            <a:off x="539552" y="1558934"/>
            <a:ext cx="8229600" cy="4154984"/>
          </a:xfrm>
          <a:prstGeom prst="rect">
            <a:avLst/>
          </a:prstGeom>
          <a:noFill/>
        </p:spPr>
        <p:txBody>
          <a:bodyPr wrap="square" rtlCol="0">
            <a:spAutoFit/>
          </a:bodyPr>
          <a:lstStyle/>
          <a:p>
            <a:pPr marL="342900" indent="-342900">
              <a:buFont typeface="Courier New" pitchFamily="49" charset="0"/>
              <a:buChar char="o"/>
            </a:pPr>
            <a:r>
              <a:rPr lang="tr-TR" sz="2400" dirty="0" smtClean="0">
                <a:solidFill>
                  <a:prstClr val="black"/>
                </a:solidFill>
              </a:rPr>
              <a:t>Her </a:t>
            </a:r>
            <a:r>
              <a:rPr lang="tr-TR" sz="2400" dirty="0">
                <a:solidFill>
                  <a:prstClr val="black"/>
                </a:solidFill>
              </a:rPr>
              <a:t>soru eşit ağırlığa sahip olacaktır.</a:t>
            </a:r>
          </a:p>
          <a:p>
            <a:pPr marL="342900" indent="-342900">
              <a:buFont typeface="Courier New" pitchFamily="49" charset="0"/>
              <a:buChar char="o"/>
            </a:pPr>
            <a:r>
              <a:rPr lang="tr-TR" sz="2400" dirty="0" smtClean="0">
                <a:solidFill>
                  <a:srgbClr val="FF0000"/>
                </a:solidFill>
              </a:rPr>
              <a:t>Her </a:t>
            </a:r>
            <a:r>
              <a:rPr lang="tr-TR" sz="2400" dirty="0">
                <a:solidFill>
                  <a:srgbClr val="FF0000"/>
                </a:solidFill>
              </a:rPr>
              <a:t>test için doğru cevap sayıları esas alınarak ham puanlar bulunacaktır.</a:t>
            </a:r>
          </a:p>
          <a:p>
            <a:pPr marL="342900" indent="-342900">
              <a:buFont typeface="Courier New" pitchFamily="49" charset="0"/>
              <a:buChar char="o"/>
            </a:pPr>
            <a:r>
              <a:rPr lang="tr-TR" sz="2400" u="sng" dirty="0" smtClean="0">
                <a:solidFill>
                  <a:prstClr val="black"/>
                </a:solidFill>
              </a:rPr>
              <a:t>Yanlış </a:t>
            </a:r>
            <a:r>
              <a:rPr lang="tr-TR" sz="2400" u="sng" dirty="0">
                <a:solidFill>
                  <a:prstClr val="black"/>
                </a:solidFill>
              </a:rPr>
              <a:t>cevap sayısı doğru cevap sayısını etkilemeyecektir</a:t>
            </a:r>
            <a:r>
              <a:rPr lang="tr-TR" sz="2400" dirty="0">
                <a:solidFill>
                  <a:prstClr val="black"/>
                </a:solidFill>
              </a:rPr>
              <a:t>.</a:t>
            </a:r>
          </a:p>
          <a:p>
            <a:pPr marL="342900" indent="-342900">
              <a:buFont typeface="Courier New" pitchFamily="49" charset="0"/>
              <a:buChar char="o"/>
            </a:pPr>
            <a:r>
              <a:rPr lang="tr-TR" sz="2400" dirty="0" smtClean="0">
                <a:solidFill>
                  <a:srgbClr val="FF0000"/>
                </a:solidFill>
              </a:rPr>
              <a:t>Dönem </a:t>
            </a:r>
            <a:r>
              <a:rPr lang="tr-TR" sz="2400" dirty="0">
                <a:solidFill>
                  <a:srgbClr val="FF0000"/>
                </a:solidFill>
              </a:rPr>
              <a:t>puanı hesaplamasında kullanılacak olan sınav puanı; [(Doğru Sayısı / Soru Sayısı) x 100] formülü ile hesaplanacaktır.</a:t>
            </a:r>
          </a:p>
          <a:p>
            <a:pPr marL="342900" indent="-342900">
              <a:buFont typeface="Courier New" pitchFamily="49" charset="0"/>
              <a:buChar char="o"/>
            </a:pPr>
            <a:r>
              <a:rPr lang="tr-TR" sz="2400" dirty="0" smtClean="0">
                <a:solidFill>
                  <a:prstClr val="black"/>
                </a:solidFill>
              </a:rPr>
              <a:t>Tüm </a:t>
            </a:r>
            <a:r>
              <a:rPr lang="tr-TR" sz="2400" dirty="0">
                <a:solidFill>
                  <a:prstClr val="black"/>
                </a:solidFill>
              </a:rPr>
              <a:t>hesaplamalar virgülden sonra dört basamağa kadar yapılacaktır.</a:t>
            </a:r>
          </a:p>
          <a:p>
            <a:pPr marL="342900" indent="-342900">
              <a:buFont typeface="Courier New" pitchFamily="49" charset="0"/>
              <a:buChar char="o"/>
            </a:pPr>
            <a:r>
              <a:rPr lang="tr-TR" sz="2400" dirty="0" smtClean="0">
                <a:solidFill>
                  <a:srgbClr val="FF0000"/>
                </a:solidFill>
              </a:rPr>
              <a:t>Soru </a:t>
            </a:r>
            <a:r>
              <a:rPr lang="tr-TR" sz="2400" dirty="0">
                <a:solidFill>
                  <a:srgbClr val="FF0000"/>
                </a:solidFill>
              </a:rPr>
              <a:t>iptali olması durumunda değerlendirme geçerli soru sayısı dikkate alınarak yapılacaktır.</a:t>
            </a:r>
          </a:p>
        </p:txBody>
      </p:sp>
      <p:pic>
        <p:nvPicPr>
          <p:cNvPr id="6" name="Picture 2" descr="http://portal.kays.kalkinma.gov.tr/wp-content/uploads/2012/12/1-19.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812360" y="371691"/>
            <a:ext cx="1152128" cy="115212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4" name="Slayt Numarası Yer Tutucusu 3"/>
          <p:cNvSpPr>
            <a:spLocks noGrp="1"/>
          </p:cNvSpPr>
          <p:nvPr>
            <p:ph type="sldNum" sz="quarter" idx="12"/>
          </p:nvPr>
        </p:nvSpPr>
        <p:spPr/>
        <p:txBody>
          <a:bodyPr/>
          <a:lstStyle/>
          <a:p>
            <a:fld id="{A14C9C2A-7E24-46E8-9D53-102DEE838F98}" type="slidenum">
              <a:rPr lang="tr-TR" smtClean="0"/>
              <a:pPr/>
              <a:t>11</a:t>
            </a:fld>
            <a:endParaRPr lang="tr-TR"/>
          </a:p>
        </p:txBody>
      </p:sp>
    </p:spTree>
    <p:extLst>
      <p:ext uri="{BB962C8B-B14F-4D97-AF65-F5344CB8AC3E}">
        <p14:creationId xmlns="" xmlns:p14="http://schemas.microsoft.com/office/powerpoint/2010/main" val="610427791"/>
      </p:ext>
    </p:extLst>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p:cNvSpPr txBox="1">
            <a:spLocks/>
          </p:cNvSpPr>
          <p:nvPr/>
        </p:nvSpPr>
        <p:spPr>
          <a:xfrm>
            <a:off x="755576" y="836712"/>
            <a:ext cx="6840760" cy="646331"/>
          </a:xfrm>
          <a:prstGeom prst="rect">
            <a:avLst/>
          </a:prstGeom>
        </p:spPr>
        <p:txBody>
          <a:bodyPr wrap="square">
            <a:spAutoFit/>
          </a:bodyPr>
          <a:lstStyle>
            <a:defPPr>
              <a:defRPr lang="tr-TR"/>
            </a:defPPr>
            <a:lvl1pPr>
              <a:defRPr sz="3600"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Gabriola" pitchFamily="82" charset="0"/>
              </a:defRPr>
            </a:lvl1pPr>
          </a:lstStyle>
          <a:p>
            <a:r>
              <a:rPr lang="tr-TR" dirty="0" smtClean="0"/>
              <a:t>SINAVLAR EYLÜL AYIN DAN  İTİBAREN</a:t>
            </a:r>
            <a:endParaRPr lang="tr-TR" dirty="0"/>
          </a:p>
        </p:txBody>
      </p:sp>
      <p:sp>
        <p:nvSpPr>
          <p:cNvPr id="2" name="Metin kutusu 1"/>
          <p:cNvSpPr txBox="1"/>
          <p:nvPr/>
        </p:nvSpPr>
        <p:spPr>
          <a:xfrm>
            <a:off x="539552" y="2420888"/>
            <a:ext cx="8229600" cy="2308324"/>
          </a:xfrm>
          <a:prstGeom prst="rect">
            <a:avLst/>
          </a:prstGeom>
          <a:noFill/>
        </p:spPr>
        <p:txBody>
          <a:bodyPr wrap="square" rtlCol="0">
            <a:spAutoFit/>
          </a:bodyPr>
          <a:lstStyle/>
          <a:p>
            <a:endParaRPr lang="tr-TR" sz="2400" b="1" dirty="0" smtClean="0">
              <a:solidFill>
                <a:prstClr val="black"/>
              </a:solidFill>
            </a:endParaRPr>
          </a:p>
          <a:p>
            <a:r>
              <a:rPr lang="tr-TR" sz="2400" dirty="0" smtClean="0"/>
              <a:t>MİLLİ EĞİTİMİN YAPACAĞI SINAVLAR EĞİTİM ÖĞRETİM YILININ BAŞINDAN İTİBAREN YAPILACAKTIR. YANİ İKİNCİ DÖNEM NİSAN AYINDA SINAVA GİREN BİR ÖĞRENCİ EYLÜL AYINDAN İTİBAREN GÖRDÜĞÜ KONULARDAN SORUMLU OLACAKTIR</a:t>
            </a:r>
          </a:p>
        </p:txBody>
      </p:sp>
      <p:pic>
        <p:nvPicPr>
          <p:cNvPr id="6" name="Picture 2" descr="http://portal.kays.kalkinma.gov.tr/wp-content/uploads/2012/12/1-19.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812360" y="371691"/>
            <a:ext cx="1152128" cy="115212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4" name="Slayt Numarası Yer Tutucusu 3"/>
          <p:cNvSpPr>
            <a:spLocks noGrp="1"/>
          </p:cNvSpPr>
          <p:nvPr>
            <p:ph type="sldNum" sz="quarter" idx="12"/>
          </p:nvPr>
        </p:nvSpPr>
        <p:spPr/>
        <p:txBody>
          <a:bodyPr/>
          <a:lstStyle/>
          <a:p>
            <a:fld id="{A14C9C2A-7E24-46E8-9D53-102DEE838F98}" type="slidenum">
              <a:rPr lang="tr-TR" smtClean="0"/>
              <a:pPr/>
              <a:t>12</a:t>
            </a:fld>
            <a:endParaRPr lang="tr-TR"/>
          </a:p>
        </p:txBody>
      </p:sp>
    </p:spTree>
    <p:extLst>
      <p:ext uri="{BB962C8B-B14F-4D97-AF65-F5344CB8AC3E}">
        <p14:creationId xmlns="" xmlns:p14="http://schemas.microsoft.com/office/powerpoint/2010/main" val="933039895"/>
      </p:ext>
    </p:extLst>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portal.kays.kalkinma.gov.tr/wp-content/uploads/2012/12/1-19.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812360" y="371691"/>
            <a:ext cx="1152128" cy="115212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2" name="Metin kutusu 1"/>
          <p:cNvSpPr txBox="1"/>
          <p:nvPr/>
        </p:nvSpPr>
        <p:spPr>
          <a:xfrm>
            <a:off x="539552" y="1916832"/>
            <a:ext cx="8229600" cy="3416320"/>
          </a:xfrm>
          <a:prstGeom prst="rect">
            <a:avLst/>
          </a:prstGeom>
          <a:noFill/>
        </p:spPr>
        <p:txBody>
          <a:bodyPr wrap="square" rtlCol="0">
            <a:spAutoFit/>
          </a:bodyPr>
          <a:lstStyle/>
          <a:p>
            <a:pPr marL="342900" indent="-342900">
              <a:buFont typeface="Wingdings" pitchFamily="2" charset="2"/>
              <a:buChar char="ü"/>
            </a:pPr>
            <a:r>
              <a:rPr lang="tr-TR" sz="2400" dirty="0" smtClean="0">
                <a:solidFill>
                  <a:prstClr val="black"/>
                </a:solidFill>
              </a:rPr>
              <a:t>Yeni </a:t>
            </a:r>
            <a:r>
              <a:rPr lang="tr-TR" sz="2400" dirty="0">
                <a:solidFill>
                  <a:prstClr val="black"/>
                </a:solidFill>
              </a:rPr>
              <a:t>uygulamada SBS’ den farklı olarak ortak </a:t>
            </a:r>
            <a:r>
              <a:rPr lang="tr-TR" sz="2400" dirty="0" smtClean="0">
                <a:solidFill>
                  <a:prstClr val="black"/>
                </a:solidFill>
              </a:rPr>
              <a:t>sınavlara giremeyen </a:t>
            </a:r>
            <a:r>
              <a:rPr lang="tr-TR" sz="2400" dirty="0">
                <a:solidFill>
                  <a:prstClr val="black"/>
                </a:solidFill>
              </a:rPr>
              <a:t>öğrencilere telafi </a:t>
            </a:r>
            <a:r>
              <a:rPr lang="tr-TR" sz="2400" dirty="0" smtClean="0">
                <a:solidFill>
                  <a:prstClr val="black"/>
                </a:solidFill>
              </a:rPr>
              <a:t>imkânı </a:t>
            </a:r>
            <a:r>
              <a:rPr lang="tr-TR" sz="2400" dirty="0">
                <a:solidFill>
                  <a:prstClr val="black"/>
                </a:solidFill>
              </a:rPr>
              <a:t>sağlanması sistemin en önemli artılarındandır. Ortak sınav/sınavlara girmeyen öğrencilerden mazeretleri okul müdürlüğünce uygun görülenlerin mazeret </a:t>
            </a:r>
            <a:r>
              <a:rPr lang="tr-TR" sz="2400" dirty="0" smtClean="0">
                <a:solidFill>
                  <a:prstClr val="black"/>
                </a:solidFill>
              </a:rPr>
              <a:t>sınavları da </a:t>
            </a:r>
            <a:r>
              <a:rPr lang="tr-TR" sz="2400" dirty="0">
                <a:solidFill>
                  <a:prstClr val="black"/>
                </a:solidFill>
              </a:rPr>
              <a:t>her gün üç oturum olmak üzere altı oturum halinde Bakanlık tarafından belirlenecek okullarda yapılacaktır</a:t>
            </a:r>
            <a:r>
              <a:rPr lang="tr-TR" sz="2400" dirty="0" smtClean="0">
                <a:solidFill>
                  <a:prstClr val="black"/>
                </a:solidFill>
              </a:rPr>
              <a:t>.</a:t>
            </a:r>
          </a:p>
          <a:p>
            <a:pPr marL="342900" indent="-342900">
              <a:buFont typeface="Wingdings" pitchFamily="2" charset="2"/>
              <a:buChar char="ü"/>
            </a:pPr>
            <a:r>
              <a:rPr lang="tr-TR" sz="2400" dirty="0" smtClean="0">
                <a:solidFill>
                  <a:srgbClr val="FF0000"/>
                </a:solidFill>
              </a:rPr>
              <a:t>Buna rağmen </a:t>
            </a:r>
            <a:r>
              <a:rPr lang="tr-TR" sz="2400" dirty="0">
                <a:solidFill>
                  <a:srgbClr val="FF0000"/>
                </a:solidFill>
              </a:rPr>
              <a:t>mazeret sınavına da giremeyen öğrenciler sınava girmemiş kabul edilecektir</a:t>
            </a:r>
          </a:p>
        </p:txBody>
      </p:sp>
      <p:sp>
        <p:nvSpPr>
          <p:cNvPr id="6" name="3 Dikdörtgen"/>
          <p:cNvSpPr/>
          <p:nvPr/>
        </p:nvSpPr>
        <p:spPr>
          <a:xfrm>
            <a:off x="467544" y="838453"/>
            <a:ext cx="7754046" cy="646331"/>
          </a:xfrm>
          <a:prstGeom prst="rect">
            <a:avLst/>
          </a:prstGeom>
        </p:spPr>
        <p:txBody>
          <a:bodyPr wrap="none">
            <a:spAutoFit/>
          </a:bodyPr>
          <a:lstStyle/>
          <a:p>
            <a:r>
              <a:rPr lang="tr-TR"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Gabriola" pitchFamily="82" charset="0"/>
              </a:rPr>
              <a:t>TEOG Sistemi Mazeret Sınavlarına Kimler Girebilecek?</a:t>
            </a:r>
            <a:endParaRPr lang="tr-TR"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Gabriola" pitchFamily="82" charset="0"/>
            </a:endParaRPr>
          </a:p>
        </p:txBody>
      </p:sp>
      <p:sp>
        <p:nvSpPr>
          <p:cNvPr id="4" name="Slayt Numarası Yer Tutucusu 3"/>
          <p:cNvSpPr>
            <a:spLocks noGrp="1"/>
          </p:cNvSpPr>
          <p:nvPr>
            <p:ph type="sldNum" sz="quarter" idx="12"/>
          </p:nvPr>
        </p:nvSpPr>
        <p:spPr/>
        <p:txBody>
          <a:bodyPr/>
          <a:lstStyle/>
          <a:p>
            <a:fld id="{A14C9C2A-7E24-46E8-9D53-102DEE838F98}" type="slidenum">
              <a:rPr lang="tr-TR" smtClean="0"/>
              <a:pPr/>
              <a:t>13</a:t>
            </a:fld>
            <a:endParaRPr lang="tr-TR"/>
          </a:p>
        </p:txBody>
      </p:sp>
    </p:spTree>
    <p:extLst>
      <p:ext uri="{BB962C8B-B14F-4D97-AF65-F5344CB8AC3E}">
        <p14:creationId xmlns="" xmlns:p14="http://schemas.microsoft.com/office/powerpoint/2010/main" val="27693479"/>
      </p:ext>
    </p:extLst>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portal.kays.kalkinma.gov.tr/wp-content/uploads/2012/12/1-19.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812360" y="371691"/>
            <a:ext cx="1152128" cy="115212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5" name="Başlık 1"/>
          <p:cNvSpPr txBox="1">
            <a:spLocks/>
          </p:cNvSpPr>
          <p:nvPr/>
        </p:nvSpPr>
        <p:spPr>
          <a:xfrm>
            <a:off x="539552" y="629816"/>
            <a:ext cx="8229600" cy="7109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33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Gabriola" pitchFamily="82" charset="0"/>
                <a:ea typeface="+mn-ea"/>
                <a:cs typeface="+mn-cs"/>
              </a:rPr>
              <a:t>8. sınıfta puanlama sistemi nasıl olacak? </a:t>
            </a:r>
          </a:p>
        </p:txBody>
      </p:sp>
      <p:sp>
        <p:nvSpPr>
          <p:cNvPr id="2" name="Metin kutusu 1"/>
          <p:cNvSpPr txBox="1"/>
          <p:nvPr/>
        </p:nvSpPr>
        <p:spPr>
          <a:xfrm>
            <a:off x="539552" y="1916832"/>
            <a:ext cx="8229600" cy="3416320"/>
          </a:xfrm>
          <a:prstGeom prst="rect">
            <a:avLst/>
          </a:prstGeom>
          <a:noFill/>
        </p:spPr>
        <p:txBody>
          <a:bodyPr wrap="square" rtlCol="0">
            <a:spAutoFit/>
          </a:bodyPr>
          <a:lstStyle/>
          <a:p>
            <a:pPr marL="342900" indent="-342900">
              <a:buFont typeface="Wingdings" pitchFamily="2" charset="2"/>
              <a:buChar char="ü"/>
            </a:pPr>
            <a:r>
              <a:rPr lang="tr-TR" sz="2400" dirty="0" smtClean="0">
                <a:solidFill>
                  <a:prstClr val="black"/>
                </a:solidFill>
              </a:rPr>
              <a:t>6. </a:t>
            </a:r>
            <a:r>
              <a:rPr lang="tr-TR" sz="2400" dirty="0">
                <a:solidFill>
                  <a:prstClr val="black"/>
                </a:solidFill>
              </a:rPr>
              <a:t>ve 7. sınıflarda bütün derslerin notları öğretmen </a:t>
            </a:r>
            <a:r>
              <a:rPr lang="tr-TR" sz="2400" dirty="0" smtClean="0">
                <a:solidFill>
                  <a:prstClr val="black"/>
                </a:solidFill>
              </a:rPr>
              <a:t>tarafından verilecektir. Başarı </a:t>
            </a:r>
            <a:r>
              <a:rPr lang="tr-TR" sz="2400" dirty="0">
                <a:solidFill>
                  <a:prstClr val="black"/>
                </a:solidFill>
              </a:rPr>
              <a:t>puanı hesaplanırken bütün derslere ait yazılıların ve </a:t>
            </a:r>
            <a:r>
              <a:rPr lang="tr-TR" sz="2400" dirty="0" smtClean="0">
                <a:solidFill>
                  <a:prstClr val="black"/>
                </a:solidFill>
              </a:rPr>
              <a:t>performans </a:t>
            </a:r>
            <a:r>
              <a:rPr lang="tr-TR" sz="2400" dirty="0">
                <a:solidFill>
                  <a:prstClr val="black"/>
                </a:solidFill>
              </a:rPr>
              <a:t>değerlendirmelerinin ortalaması alınarak öğrencinin o derse ait başarı notu belirlenecektir. 6, 7 ve 8. sınıfların yılsonu başarı puanı 300 üzerinden Ortak sınavların puanı 700 üzerinden hesaplanacak, ortaöğretime yerleştirmeye esas puan ise bu ikisinin ortalaması alınarak 500 üzerinden hesaplanacaktır. </a:t>
            </a:r>
          </a:p>
        </p:txBody>
      </p:sp>
      <p:sp>
        <p:nvSpPr>
          <p:cNvPr id="4" name="Slayt Numarası Yer Tutucusu 3"/>
          <p:cNvSpPr>
            <a:spLocks noGrp="1"/>
          </p:cNvSpPr>
          <p:nvPr>
            <p:ph type="sldNum" sz="quarter" idx="12"/>
          </p:nvPr>
        </p:nvSpPr>
        <p:spPr/>
        <p:txBody>
          <a:bodyPr/>
          <a:lstStyle/>
          <a:p>
            <a:fld id="{A14C9C2A-7E24-46E8-9D53-102DEE838F98}" type="slidenum">
              <a:rPr lang="tr-TR" smtClean="0"/>
              <a:pPr/>
              <a:t>14</a:t>
            </a:fld>
            <a:endParaRPr lang="tr-TR"/>
          </a:p>
        </p:txBody>
      </p:sp>
    </p:spTree>
    <p:extLst>
      <p:ext uri="{BB962C8B-B14F-4D97-AF65-F5344CB8AC3E}">
        <p14:creationId xmlns="" xmlns:p14="http://schemas.microsoft.com/office/powerpoint/2010/main" val="329847104"/>
      </p:ext>
    </p:extLst>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portal.kays.kalkinma.gov.tr/wp-content/uploads/2012/12/1-19.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092280" y="692696"/>
            <a:ext cx="1872208" cy="1872208"/>
          </a:xfrm>
          <a:prstGeom prst="rect">
            <a:avLst/>
          </a:prstGeom>
          <a:noFill/>
          <a:extLst>
            <a:ext uri="{909E8E84-426E-40DD-AFC4-6F175D3DCCD1}">
              <a14:hiddenFill xmlns="" xmlns:a14="http://schemas.microsoft.com/office/drawing/2010/main">
                <a:solidFill>
                  <a:srgbClr val="FFFFFF"/>
                </a:solidFill>
              </a14:hiddenFill>
            </a:ext>
          </a:extLst>
        </p:spPr>
      </p:pic>
      <p:sp>
        <p:nvSpPr>
          <p:cNvPr id="5" name="Başlık 1"/>
          <p:cNvSpPr txBox="1">
            <a:spLocks/>
          </p:cNvSpPr>
          <p:nvPr/>
        </p:nvSpPr>
        <p:spPr>
          <a:xfrm>
            <a:off x="539552" y="629816"/>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33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Gabriola" pitchFamily="82" charset="0"/>
                <a:ea typeface="+mn-ea"/>
                <a:cs typeface="+mn-cs"/>
              </a:rPr>
              <a:t>Öğrenciler, </a:t>
            </a:r>
            <a:r>
              <a:rPr lang="tr-TR" sz="33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Gabriola" pitchFamily="82" charset="0"/>
                <a:ea typeface="+mn-ea"/>
                <a:cs typeface="+mn-cs"/>
              </a:rPr>
              <a:t>Yerleştirmeye Esas Puanlarıyla </a:t>
            </a:r>
            <a:r>
              <a:rPr lang="tr-TR" sz="33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Gabriola" pitchFamily="82" charset="0"/>
                <a:ea typeface="+mn-ea"/>
                <a:cs typeface="+mn-cs"/>
              </a:rPr>
              <a:t>istedikleri okulu tercih edebilecekler mi?</a:t>
            </a:r>
          </a:p>
        </p:txBody>
      </p:sp>
      <p:sp>
        <p:nvSpPr>
          <p:cNvPr id="2" name="Metin kutusu 1"/>
          <p:cNvSpPr txBox="1"/>
          <p:nvPr/>
        </p:nvSpPr>
        <p:spPr>
          <a:xfrm>
            <a:off x="395536" y="1772816"/>
            <a:ext cx="8373616" cy="4893647"/>
          </a:xfrm>
          <a:prstGeom prst="rect">
            <a:avLst/>
          </a:prstGeom>
          <a:noFill/>
        </p:spPr>
        <p:txBody>
          <a:bodyPr wrap="square" rtlCol="0">
            <a:spAutoFit/>
          </a:bodyPr>
          <a:lstStyle/>
          <a:p>
            <a:pPr marL="342900" indent="-342900">
              <a:buFont typeface="Wingdings" pitchFamily="2" charset="2"/>
              <a:buChar char="ü"/>
            </a:pPr>
            <a:r>
              <a:rPr lang="tr-TR" sz="2400" dirty="0" smtClean="0">
                <a:solidFill>
                  <a:prstClr val="black"/>
                </a:solidFill>
              </a:rPr>
              <a:t>Ortaöğretime </a:t>
            </a:r>
            <a:r>
              <a:rPr lang="tr-TR" sz="2400" dirty="0">
                <a:solidFill>
                  <a:prstClr val="black"/>
                </a:solidFill>
              </a:rPr>
              <a:t>geçiş sisteminde alınan puanlar </a:t>
            </a:r>
            <a:r>
              <a:rPr lang="tr-TR" sz="2400" dirty="0" smtClean="0">
                <a:solidFill>
                  <a:prstClr val="black"/>
                </a:solidFill>
              </a:rPr>
              <a:t>ülke </a:t>
            </a:r>
            <a:r>
              <a:rPr lang="tr-TR" sz="2400" dirty="0">
                <a:solidFill>
                  <a:prstClr val="black"/>
                </a:solidFill>
              </a:rPr>
              <a:t>genelindeki </a:t>
            </a:r>
            <a:r>
              <a:rPr lang="tr-TR" sz="2400" dirty="0" smtClean="0">
                <a:solidFill>
                  <a:prstClr val="black"/>
                </a:solidFill>
              </a:rPr>
              <a:t>okullara </a:t>
            </a:r>
            <a:r>
              <a:rPr lang="tr-TR" sz="2400" dirty="0">
                <a:solidFill>
                  <a:prstClr val="black"/>
                </a:solidFill>
              </a:rPr>
              <a:t>yerleştirmede kullanılacak, yerleştirme işlemi puan sıralamasına göre </a:t>
            </a:r>
            <a:r>
              <a:rPr lang="tr-TR" sz="2400" dirty="0" smtClean="0">
                <a:solidFill>
                  <a:prstClr val="black"/>
                </a:solidFill>
              </a:rPr>
              <a:t>yapılacaktır. Bu okullar:</a:t>
            </a:r>
          </a:p>
          <a:p>
            <a:pPr marL="342900" indent="-342900">
              <a:buFont typeface="Wingdings" pitchFamily="2" charset="2"/>
              <a:buChar char="ü"/>
            </a:pPr>
            <a:r>
              <a:rPr lang="tr-TR" sz="2400" dirty="0" smtClean="0">
                <a:solidFill>
                  <a:prstClr val="black"/>
                </a:solidFill>
              </a:rPr>
              <a:t>Anadolu Liseleri, Fen Liseleri, Sosyal Bilimler Liseleri, Polis Kolejleri, Özel Okullar</a:t>
            </a:r>
          </a:p>
          <a:p>
            <a:pPr marL="342900" indent="-342900">
              <a:buFont typeface="Wingdings" pitchFamily="2" charset="2"/>
              <a:buChar char="ü"/>
            </a:pPr>
            <a:r>
              <a:rPr lang="tr-TR" sz="2400" dirty="0" smtClean="0">
                <a:solidFill>
                  <a:prstClr val="black"/>
                </a:solidFill>
              </a:rPr>
              <a:t>Özel </a:t>
            </a:r>
            <a:r>
              <a:rPr lang="tr-TR" sz="2400" dirty="0">
                <a:solidFill>
                  <a:prstClr val="black"/>
                </a:solidFill>
              </a:rPr>
              <a:t>yetenekle öğrenci alan </a:t>
            </a:r>
            <a:r>
              <a:rPr lang="tr-TR" sz="2400" dirty="0" smtClean="0">
                <a:solidFill>
                  <a:prstClr val="black"/>
                </a:solidFill>
              </a:rPr>
              <a:t>liselere </a:t>
            </a:r>
            <a:r>
              <a:rPr lang="tr-TR" sz="2400" dirty="0">
                <a:solidFill>
                  <a:prstClr val="black"/>
                </a:solidFill>
              </a:rPr>
              <a:t>yerleştirme aynı şekilde devam edecektir. </a:t>
            </a:r>
            <a:endParaRPr lang="tr-TR" sz="2400" dirty="0" smtClean="0">
              <a:solidFill>
                <a:prstClr val="black"/>
              </a:solidFill>
            </a:endParaRPr>
          </a:p>
          <a:p>
            <a:pPr marL="342900" indent="-342900">
              <a:buFont typeface="Wingdings" pitchFamily="2" charset="2"/>
              <a:buChar char="ü"/>
            </a:pPr>
            <a:r>
              <a:rPr lang="tr-TR" sz="2400" dirty="0" smtClean="0">
                <a:solidFill>
                  <a:prstClr val="black"/>
                </a:solidFill>
              </a:rPr>
              <a:t>2014-2015 öğretim yılından itibaren 9. sınıfa kayıt-kabul, 2014 Ortaöğretim Kurumlarına Geçiş Uygulaması Tercih ve Yerleştirme e-Kılavuzunda yer alacak usul ve esaslar doğrultusunda </a:t>
            </a:r>
            <a:r>
              <a:rPr lang="tr-TR" sz="2400" dirty="0" err="1" smtClean="0">
                <a:solidFill>
                  <a:prstClr val="black"/>
                </a:solidFill>
              </a:rPr>
              <a:t>And</a:t>
            </a:r>
            <a:r>
              <a:rPr lang="tr-TR" sz="2400" dirty="0" smtClean="0">
                <a:solidFill>
                  <a:prstClr val="black"/>
                </a:solidFill>
              </a:rPr>
              <a:t>. Meslek Programına alan belirlenmeksizin yapılacaktır. </a:t>
            </a:r>
          </a:p>
          <a:p>
            <a:pPr marL="342900" indent="-342900">
              <a:buFont typeface="Wingdings" pitchFamily="2" charset="2"/>
              <a:buChar char="ü"/>
            </a:pPr>
            <a:endParaRPr lang="tr-TR" sz="2400" dirty="0">
              <a:solidFill>
                <a:prstClr val="black"/>
              </a:solidFill>
            </a:endParaRPr>
          </a:p>
        </p:txBody>
      </p:sp>
      <p:sp>
        <p:nvSpPr>
          <p:cNvPr id="4" name="Slayt Numarası Yer Tutucusu 3"/>
          <p:cNvSpPr>
            <a:spLocks noGrp="1"/>
          </p:cNvSpPr>
          <p:nvPr>
            <p:ph type="sldNum" sz="quarter" idx="12"/>
          </p:nvPr>
        </p:nvSpPr>
        <p:spPr/>
        <p:txBody>
          <a:bodyPr/>
          <a:lstStyle/>
          <a:p>
            <a:fld id="{A14C9C2A-7E24-46E8-9D53-102DEE838F98}" type="slidenum">
              <a:rPr lang="tr-TR" smtClean="0"/>
              <a:pPr/>
              <a:t>15</a:t>
            </a:fld>
            <a:endParaRPr lang="tr-TR"/>
          </a:p>
        </p:txBody>
      </p:sp>
    </p:spTree>
    <p:extLst>
      <p:ext uri="{BB962C8B-B14F-4D97-AF65-F5344CB8AC3E}">
        <p14:creationId xmlns="" xmlns:p14="http://schemas.microsoft.com/office/powerpoint/2010/main" val="2913796590"/>
      </p:ext>
    </p:extLst>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1581802" y="1024860"/>
            <a:ext cx="5968301" cy="1107996"/>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tr-TR" sz="33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Gabriola" pitchFamily="82" charset="0"/>
              </a:rPr>
              <a:t>ORTAÖĞRETİME YERLEŞTİRMEDE ESAS</a:t>
            </a:r>
          </a:p>
          <a:p>
            <a:pPr algn="ctr"/>
            <a:r>
              <a:rPr lang="tr-TR" sz="33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Gabriola" pitchFamily="82" charset="0"/>
              </a:rPr>
              <a:t>ALINACAK PUAN NASIL HESAPLANIYOR? </a:t>
            </a:r>
          </a:p>
        </p:txBody>
      </p:sp>
      <p:pic>
        <p:nvPicPr>
          <p:cNvPr id="13" name="Picture 2" descr="http://www.5n1k.net/wp-content/uploads/2012/05/kredi-hesaplama.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117680" y="2276872"/>
            <a:ext cx="4896544" cy="26814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 xmlns:p14="http://schemas.microsoft.com/office/powerpoint/2010/main" val="2982380247"/>
      </p:ext>
    </p:extLst>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p:cNvSpPr txBox="1">
            <a:spLocks/>
          </p:cNvSpPr>
          <p:nvPr/>
        </p:nvSpPr>
        <p:spPr>
          <a:xfrm>
            <a:off x="539552" y="701824"/>
            <a:ext cx="8229600" cy="8549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3600" b="1" dirty="0" smtClean="0">
                <a:ln w="10541" cmpd="sng">
                  <a:solidFill>
                    <a:schemeClr val="accent1">
                      <a:shade val="88000"/>
                      <a:satMod val="110000"/>
                    </a:schemeClr>
                  </a:solidFill>
                  <a:prstDash val="solid"/>
                </a:ln>
                <a:solidFill>
                  <a:srgbClr val="FF0000"/>
                </a:solidFill>
                <a:ea typeface="+mn-ea"/>
                <a:cs typeface="+mn-cs"/>
              </a:rPr>
              <a:t>AŞAMA 1- </a:t>
            </a:r>
            <a:r>
              <a:rPr lang="tr-TR" sz="3600" b="1" dirty="0" smtClean="0">
                <a:ln w="10541" cmpd="sng">
                  <a:solidFill>
                    <a:schemeClr val="accent1">
                      <a:shade val="88000"/>
                      <a:satMod val="110000"/>
                    </a:schemeClr>
                  </a:solidFill>
                  <a:prstDash val="solid"/>
                </a:ln>
                <a:solidFill>
                  <a:srgbClr val="FF0000"/>
                </a:solidFill>
                <a:latin typeface="Gabriola" pitchFamily="82" charset="0"/>
                <a:ea typeface="+mn-ea"/>
                <a:cs typeface="+mn-cs"/>
              </a:rPr>
              <a:t>Yılsonu </a:t>
            </a:r>
            <a:r>
              <a:rPr lang="tr-TR" sz="3600" b="1" dirty="0">
                <a:ln w="10541" cmpd="sng">
                  <a:solidFill>
                    <a:schemeClr val="accent1">
                      <a:shade val="88000"/>
                      <a:satMod val="110000"/>
                    </a:schemeClr>
                  </a:solidFill>
                  <a:prstDash val="solid"/>
                </a:ln>
                <a:solidFill>
                  <a:srgbClr val="FF0000"/>
                </a:solidFill>
                <a:latin typeface="Gabriola" pitchFamily="82" charset="0"/>
                <a:ea typeface="+mn-ea"/>
                <a:cs typeface="+mn-cs"/>
              </a:rPr>
              <a:t>başarı puanının </a:t>
            </a:r>
            <a:r>
              <a:rPr lang="tr-TR" sz="3600" b="1" dirty="0" smtClean="0">
                <a:ln w="10541" cmpd="sng">
                  <a:solidFill>
                    <a:schemeClr val="accent1">
                      <a:shade val="88000"/>
                      <a:satMod val="110000"/>
                    </a:schemeClr>
                  </a:solidFill>
                  <a:prstDash val="solid"/>
                </a:ln>
                <a:solidFill>
                  <a:srgbClr val="FF0000"/>
                </a:solidFill>
                <a:latin typeface="Gabriola" pitchFamily="82" charset="0"/>
                <a:ea typeface="+mn-ea"/>
                <a:cs typeface="+mn-cs"/>
              </a:rPr>
              <a:t>hesaplanması</a:t>
            </a:r>
            <a:endParaRPr lang="tr-TR" sz="3600" b="1" dirty="0">
              <a:ln w="10541" cmpd="sng">
                <a:solidFill>
                  <a:schemeClr val="accent1">
                    <a:shade val="88000"/>
                    <a:satMod val="110000"/>
                  </a:schemeClr>
                </a:solidFill>
                <a:prstDash val="solid"/>
              </a:ln>
              <a:solidFill>
                <a:srgbClr val="FF0000"/>
              </a:solidFill>
              <a:latin typeface="Gabriola" pitchFamily="82" charset="0"/>
              <a:ea typeface="+mn-ea"/>
              <a:cs typeface="+mn-cs"/>
            </a:endParaRPr>
          </a:p>
        </p:txBody>
      </p:sp>
      <p:sp>
        <p:nvSpPr>
          <p:cNvPr id="2" name="Metin kutusu 1"/>
          <p:cNvSpPr txBox="1"/>
          <p:nvPr/>
        </p:nvSpPr>
        <p:spPr>
          <a:xfrm>
            <a:off x="706310" y="1988840"/>
            <a:ext cx="7754122" cy="2677656"/>
          </a:xfrm>
          <a:prstGeom prst="rect">
            <a:avLst/>
          </a:prstGeom>
          <a:noFill/>
        </p:spPr>
        <p:txBody>
          <a:bodyPr wrap="square" rtlCol="0">
            <a:spAutoFit/>
          </a:bodyPr>
          <a:lstStyle/>
          <a:p>
            <a:r>
              <a:rPr lang="tr-TR" sz="2800" dirty="0" smtClean="0"/>
              <a:t>Yılsonu başarı puanı, not ile değerlendirilen tüm derslerin (</a:t>
            </a:r>
            <a:r>
              <a:rPr lang="tr-TR" sz="2800" dirty="0"/>
              <a:t>A)  </a:t>
            </a:r>
            <a:r>
              <a:rPr lang="tr-TR" sz="2800" dirty="0" smtClean="0"/>
              <a:t>ağırlıklı yılsonu puanlarının o dersin haftalık ders saati sayısı ile çarpımının         (B) o sınıfa ait haftalık ders saatleri toplamına bölümünden elde edilen puanı ifade eder. </a:t>
            </a:r>
          </a:p>
          <a:p>
            <a:r>
              <a:rPr lang="tr-TR" sz="2800" dirty="0" smtClean="0"/>
              <a:t>Puanlama </a:t>
            </a:r>
            <a:r>
              <a:rPr lang="tr-TR" sz="2800" dirty="0" smtClean="0">
                <a:latin typeface="+mj-lt"/>
              </a:rPr>
              <a:t>100</a:t>
            </a:r>
            <a:r>
              <a:rPr lang="tr-TR" sz="2800" dirty="0" smtClean="0"/>
              <a:t> tam puan üzerinden yapılacaktır. </a:t>
            </a:r>
            <a:endParaRPr lang="tr-TR" sz="2800" dirty="0"/>
          </a:p>
        </p:txBody>
      </p:sp>
      <p:pic>
        <p:nvPicPr>
          <p:cNvPr id="10" name="Picture 2" descr="http://www.5n1k.net/wp-content/uploads/2012/05/kredi-hesaplama.jp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2966" r="14102"/>
          <a:stretch/>
        </p:blipFill>
        <p:spPr bwMode="auto">
          <a:xfrm>
            <a:off x="101192" y="5733256"/>
            <a:ext cx="1210235" cy="90872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4" name="Slayt Numarası Yer Tutucusu 3"/>
          <p:cNvSpPr>
            <a:spLocks noGrp="1"/>
          </p:cNvSpPr>
          <p:nvPr>
            <p:ph type="sldNum" sz="quarter" idx="12"/>
          </p:nvPr>
        </p:nvSpPr>
        <p:spPr/>
        <p:txBody>
          <a:bodyPr/>
          <a:lstStyle/>
          <a:p>
            <a:fld id="{A14C9C2A-7E24-46E8-9D53-102DEE838F98}" type="slidenum">
              <a:rPr lang="tr-TR" smtClean="0"/>
              <a:pPr/>
              <a:t>17</a:t>
            </a:fld>
            <a:endParaRPr lang="tr-TR"/>
          </a:p>
        </p:txBody>
      </p:sp>
    </p:spTree>
    <p:extLst>
      <p:ext uri="{BB962C8B-B14F-4D97-AF65-F5344CB8AC3E}">
        <p14:creationId xmlns="" xmlns:p14="http://schemas.microsoft.com/office/powerpoint/2010/main" val="4134926274"/>
      </p:ext>
    </p:extLst>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5n1k.net/wp-content/uploads/2012/05/kredi-hesaplama.jp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2966" r="14102"/>
          <a:stretch/>
        </p:blipFill>
        <p:spPr bwMode="auto">
          <a:xfrm>
            <a:off x="101192" y="5733256"/>
            <a:ext cx="1210235" cy="90872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8" name="Metin kutusu 7"/>
          <p:cNvSpPr txBox="1"/>
          <p:nvPr/>
        </p:nvSpPr>
        <p:spPr>
          <a:xfrm>
            <a:off x="720507" y="1196752"/>
            <a:ext cx="7754122" cy="707886"/>
          </a:xfrm>
          <a:prstGeom prst="rect">
            <a:avLst/>
          </a:prstGeom>
          <a:noFill/>
        </p:spPr>
        <p:txBody>
          <a:bodyPr wrap="square" rtlCol="0">
            <a:spAutoFit/>
          </a:bodyPr>
          <a:lstStyle/>
          <a:p>
            <a:pPr algn="ctr"/>
            <a:r>
              <a:rPr lang="tr-TR" sz="4000" b="1" dirty="0" smtClean="0">
                <a:solidFill>
                  <a:srgbClr val="C00000"/>
                </a:solidFill>
                <a:latin typeface="Gabriola" pitchFamily="82" charset="0"/>
              </a:rPr>
              <a:t>Yılsonu Başarı Puanlarının Aritmetik Ortalaması</a:t>
            </a:r>
            <a:endParaRPr lang="tr-TR" sz="4000" dirty="0">
              <a:solidFill>
                <a:srgbClr val="C00000"/>
              </a:solidFill>
              <a:latin typeface="Gabriola" pitchFamily="82" charset="0"/>
            </a:endParaRPr>
          </a:p>
        </p:txBody>
      </p:sp>
      <p:pic>
        <p:nvPicPr>
          <p:cNvPr id="205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23624" y="1988840"/>
            <a:ext cx="8445528" cy="3744416"/>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Slayt Numarası Yer Tutucusu 2"/>
          <p:cNvSpPr>
            <a:spLocks noGrp="1"/>
          </p:cNvSpPr>
          <p:nvPr>
            <p:ph type="sldNum" sz="quarter" idx="12"/>
          </p:nvPr>
        </p:nvSpPr>
        <p:spPr/>
        <p:txBody>
          <a:bodyPr/>
          <a:lstStyle/>
          <a:p>
            <a:fld id="{A14C9C2A-7E24-46E8-9D53-102DEE838F98}" type="slidenum">
              <a:rPr lang="tr-TR" smtClean="0"/>
              <a:pPr/>
              <a:t>18</a:t>
            </a:fld>
            <a:endParaRPr lang="tr-TR"/>
          </a:p>
        </p:txBody>
      </p:sp>
    </p:spTree>
    <p:extLst>
      <p:ext uri="{BB962C8B-B14F-4D97-AF65-F5344CB8AC3E}">
        <p14:creationId xmlns="" xmlns:p14="http://schemas.microsoft.com/office/powerpoint/2010/main" val="2557927772"/>
      </p:ext>
    </p:extLst>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23528" y="2060848"/>
            <a:ext cx="8445624" cy="3970318"/>
          </a:xfrm>
          <a:prstGeom prst="rect">
            <a:avLst/>
          </a:prstGeom>
          <a:noFill/>
        </p:spPr>
        <p:txBody>
          <a:bodyPr wrap="square" rtlCol="0">
            <a:spAutoFit/>
          </a:bodyPr>
          <a:lstStyle/>
          <a:p>
            <a:pPr marL="457200" indent="-457200" algn="just">
              <a:buFont typeface="Wingdings" pitchFamily="2" charset="2"/>
              <a:buChar char="ü"/>
            </a:pPr>
            <a:r>
              <a:rPr lang="tr-TR" sz="2800" dirty="0">
                <a:latin typeface="Times New Roman" pitchFamily="18" charset="0"/>
                <a:cs typeface="Times New Roman" pitchFamily="18" charset="0"/>
              </a:rPr>
              <a:t>Ortak Sınavlar </a:t>
            </a:r>
            <a:r>
              <a:rPr lang="tr-TR" sz="2800" dirty="0" smtClean="0">
                <a:latin typeface="Times New Roman" pitchFamily="18" charset="0"/>
                <a:cs typeface="Times New Roman" pitchFamily="18" charset="0"/>
              </a:rPr>
              <a:t>kapsamındaki, derslerden </a:t>
            </a:r>
            <a:r>
              <a:rPr lang="tr-TR" sz="2800" dirty="0">
                <a:latin typeface="Times New Roman" pitchFamily="18" charset="0"/>
                <a:cs typeface="Times New Roman" pitchFamily="18" charset="0"/>
              </a:rPr>
              <a:t>alınan puanlar kendi ağırlık katsayıları ile (Türkçe</a:t>
            </a:r>
            <a:r>
              <a:rPr lang="tr-TR" sz="2800" dirty="0" smtClean="0">
                <a:latin typeface="Times New Roman" pitchFamily="18" charset="0"/>
                <a:cs typeface="Times New Roman" pitchFamily="18" charset="0"/>
              </a:rPr>
              <a:t>, Matematik</a:t>
            </a:r>
            <a:r>
              <a:rPr lang="tr-TR" sz="2800" dirty="0">
                <a:latin typeface="Times New Roman" pitchFamily="18" charset="0"/>
                <a:cs typeface="Times New Roman" pitchFamily="18" charset="0"/>
              </a:rPr>
              <a:t>, Fen ve Teknoloji dersleri için </a:t>
            </a:r>
            <a:r>
              <a:rPr lang="tr-TR" sz="2800" dirty="0">
                <a:solidFill>
                  <a:srgbClr val="C00000"/>
                </a:solidFill>
                <a:latin typeface="Times New Roman" pitchFamily="18" charset="0"/>
                <a:cs typeface="Times New Roman" pitchFamily="18" charset="0"/>
              </a:rPr>
              <a:t>4</a:t>
            </a:r>
            <a:r>
              <a:rPr lang="tr-TR" sz="2800" dirty="0">
                <a:latin typeface="Times New Roman" pitchFamily="18" charset="0"/>
                <a:cs typeface="Times New Roman" pitchFamily="18" charset="0"/>
              </a:rPr>
              <a:t>, T.C. inkılâp Tarihi ve Atatürkçülük, Yabancı Dil ve </a:t>
            </a:r>
            <a:r>
              <a:rPr lang="tr-TR" sz="2800" dirty="0" smtClean="0">
                <a:latin typeface="Times New Roman" pitchFamily="18" charset="0"/>
                <a:cs typeface="Times New Roman" pitchFamily="18" charset="0"/>
              </a:rPr>
              <a:t>Din </a:t>
            </a:r>
            <a:r>
              <a:rPr lang="tr-TR" sz="2800" dirty="0">
                <a:latin typeface="Times New Roman" pitchFamily="18" charset="0"/>
                <a:cs typeface="Times New Roman" pitchFamily="18" charset="0"/>
              </a:rPr>
              <a:t>Kültürü ve Ahlâk Bilgisi için </a:t>
            </a:r>
            <a:r>
              <a:rPr lang="tr-TR" sz="2800" dirty="0">
                <a:solidFill>
                  <a:srgbClr val="C00000"/>
                </a:solidFill>
                <a:latin typeface="Times New Roman" pitchFamily="18" charset="0"/>
                <a:cs typeface="Times New Roman" pitchFamily="18" charset="0"/>
              </a:rPr>
              <a:t>2</a:t>
            </a:r>
            <a:r>
              <a:rPr lang="tr-TR" sz="2800" dirty="0">
                <a:latin typeface="Times New Roman" pitchFamily="18" charset="0"/>
                <a:cs typeface="Times New Roman" pitchFamily="18" charset="0"/>
              </a:rPr>
              <a:t> katsayısı) çarpılacaktır. </a:t>
            </a:r>
            <a:endParaRPr lang="tr-TR" sz="2800" dirty="0" smtClean="0">
              <a:latin typeface="Times New Roman" pitchFamily="18" charset="0"/>
              <a:cs typeface="Times New Roman" pitchFamily="18" charset="0"/>
            </a:endParaRPr>
          </a:p>
          <a:p>
            <a:pPr marL="457200" indent="-457200" algn="just">
              <a:buFont typeface="Wingdings" pitchFamily="2" charset="2"/>
              <a:buChar char="ü"/>
            </a:pPr>
            <a:r>
              <a:rPr lang="tr-TR" sz="2800" dirty="0" smtClean="0">
                <a:latin typeface="Times New Roman" pitchFamily="18" charset="0"/>
                <a:cs typeface="Times New Roman" pitchFamily="18" charset="0"/>
              </a:rPr>
              <a:t>Çarpımların </a:t>
            </a:r>
            <a:r>
              <a:rPr lang="tr-TR" sz="2800" dirty="0">
                <a:latin typeface="Times New Roman" pitchFamily="18" charset="0"/>
                <a:cs typeface="Times New Roman" pitchFamily="18" charset="0"/>
              </a:rPr>
              <a:t>toplamından elde edilen değerin derslerin ağırlık katsayılarının toplamına bölünmesi suretiyle </a:t>
            </a:r>
            <a:r>
              <a:rPr lang="tr-TR" sz="2800" dirty="0" err="1">
                <a:latin typeface="Times New Roman" pitchFamily="18" charset="0"/>
                <a:cs typeface="Times New Roman" pitchFamily="18" charset="0"/>
              </a:rPr>
              <a:t>ağırlıklandırılmış</a:t>
            </a:r>
            <a:r>
              <a:rPr lang="tr-TR" sz="2800" dirty="0">
                <a:latin typeface="Times New Roman" pitchFamily="18" charset="0"/>
                <a:cs typeface="Times New Roman" pitchFamily="18" charset="0"/>
              </a:rPr>
              <a:t> ortak sınav puanı hesaplanacaktır. Puanlama </a:t>
            </a:r>
            <a:r>
              <a:rPr lang="tr-TR" sz="2800" dirty="0">
                <a:solidFill>
                  <a:srgbClr val="C00000"/>
                </a:solidFill>
                <a:latin typeface="Times New Roman" pitchFamily="18" charset="0"/>
                <a:cs typeface="Times New Roman" pitchFamily="18" charset="0"/>
              </a:rPr>
              <a:t>700</a:t>
            </a:r>
            <a:r>
              <a:rPr lang="tr-TR" sz="2800" dirty="0">
                <a:latin typeface="Times New Roman" pitchFamily="18" charset="0"/>
                <a:cs typeface="Times New Roman" pitchFamily="18" charset="0"/>
              </a:rPr>
              <a:t> tam puan üzerinden </a:t>
            </a:r>
            <a:r>
              <a:rPr lang="tr-TR" sz="2800" dirty="0" smtClean="0">
                <a:latin typeface="Times New Roman" pitchFamily="18" charset="0"/>
                <a:cs typeface="Times New Roman" pitchFamily="18" charset="0"/>
              </a:rPr>
              <a:t>yapılacaktır.</a:t>
            </a:r>
            <a:endParaRPr lang="tr-TR" sz="2800" dirty="0">
              <a:latin typeface="Times New Roman" pitchFamily="18" charset="0"/>
              <a:cs typeface="Times New Roman" pitchFamily="18" charset="0"/>
            </a:endParaRPr>
          </a:p>
        </p:txBody>
      </p:sp>
      <p:sp>
        <p:nvSpPr>
          <p:cNvPr id="7" name="Metin kutusu 6"/>
          <p:cNvSpPr txBox="1"/>
          <p:nvPr/>
        </p:nvSpPr>
        <p:spPr>
          <a:xfrm>
            <a:off x="700702" y="980728"/>
            <a:ext cx="7754122" cy="646331"/>
          </a:xfrm>
          <a:prstGeom prst="rect">
            <a:avLst/>
          </a:prstGeom>
          <a:noFill/>
        </p:spPr>
        <p:txBody>
          <a:bodyPr wrap="square" rtlCol="0">
            <a:spAutoFit/>
          </a:bodyPr>
          <a:lstStyle/>
          <a:p>
            <a:pPr algn="ctr">
              <a:spcBef>
                <a:spcPct val="0"/>
              </a:spcBef>
            </a:pPr>
            <a:r>
              <a:rPr lang="tr-TR" sz="3600" b="1" dirty="0" smtClean="0">
                <a:ln w="10541" cmpd="sng">
                  <a:solidFill>
                    <a:schemeClr val="accent1">
                      <a:shade val="88000"/>
                      <a:satMod val="110000"/>
                    </a:schemeClr>
                  </a:solidFill>
                  <a:prstDash val="solid"/>
                </a:ln>
                <a:solidFill>
                  <a:srgbClr val="FF0000"/>
                </a:solidFill>
                <a:latin typeface="+mj-lt"/>
              </a:rPr>
              <a:t>AŞAMA 2 </a:t>
            </a:r>
            <a:r>
              <a:rPr lang="tr-TR" sz="3600" b="1" dirty="0" smtClean="0">
                <a:ln w="10541" cmpd="sng">
                  <a:solidFill>
                    <a:schemeClr val="accent1">
                      <a:shade val="88000"/>
                      <a:satMod val="110000"/>
                    </a:schemeClr>
                  </a:solidFill>
                  <a:prstDash val="solid"/>
                </a:ln>
                <a:solidFill>
                  <a:srgbClr val="FF0000"/>
                </a:solidFill>
                <a:latin typeface="Gabriola" pitchFamily="82" charset="0"/>
              </a:rPr>
              <a:t>- </a:t>
            </a:r>
            <a:r>
              <a:rPr lang="tr-TR" sz="3600" b="1" dirty="0" err="1" smtClean="0">
                <a:ln w="10541" cmpd="sng">
                  <a:solidFill>
                    <a:schemeClr val="accent1">
                      <a:shade val="88000"/>
                      <a:satMod val="110000"/>
                    </a:schemeClr>
                  </a:solidFill>
                  <a:prstDash val="solid"/>
                </a:ln>
                <a:solidFill>
                  <a:srgbClr val="FF0000"/>
                </a:solidFill>
                <a:latin typeface="Gabriola" pitchFamily="82" charset="0"/>
              </a:rPr>
              <a:t>Ağırlıklandırılmış</a:t>
            </a:r>
            <a:r>
              <a:rPr lang="tr-TR" sz="3600" b="1" dirty="0" smtClean="0">
                <a:ln w="10541" cmpd="sng">
                  <a:solidFill>
                    <a:schemeClr val="accent1">
                      <a:shade val="88000"/>
                      <a:satMod val="110000"/>
                    </a:schemeClr>
                  </a:solidFill>
                  <a:prstDash val="solid"/>
                </a:ln>
                <a:solidFill>
                  <a:srgbClr val="FF0000"/>
                </a:solidFill>
                <a:latin typeface="Gabriola" pitchFamily="82" charset="0"/>
              </a:rPr>
              <a:t> </a:t>
            </a:r>
            <a:r>
              <a:rPr lang="tr-TR" sz="3600" b="1" dirty="0">
                <a:ln w="10541" cmpd="sng">
                  <a:solidFill>
                    <a:schemeClr val="accent1">
                      <a:shade val="88000"/>
                      <a:satMod val="110000"/>
                    </a:schemeClr>
                  </a:solidFill>
                  <a:prstDash val="solid"/>
                </a:ln>
                <a:solidFill>
                  <a:srgbClr val="FF0000"/>
                </a:solidFill>
                <a:latin typeface="Gabriola" pitchFamily="82" charset="0"/>
              </a:rPr>
              <a:t>Merkezi Sınav Puanı</a:t>
            </a:r>
          </a:p>
        </p:txBody>
      </p:sp>
      <p:pic>
        <p:nvPicPr>
          <p:cNvPr id="4" name="Picture 2" descr="http://www.5n1k.net/wp-content/uploads/2012/05/kredi-hesaplama.jp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2966" r="14102"/>
          <a:stretch/>
        </p:blipFill>
        <p:spPr bwMode="auto">
          <a:xfrm>
            <a:off x="7715272" y="5715016"/>
            <a:ext cx="1210235" cy="90872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5" name="Slayt Numarası Yer Tutucusu 4"/>
          <p:cNvSpPr>
            <a:spLocks noGrp="1"/>
          </p:cNvSpPr>
          <p:nvPr>
            <p:ph type="sldNum" sz="quarter" idx="12"/>
          </p:nvPr>
        </p:nvSpPr>
        <p:spPr>
          <a:xfrm>
            <a:off x="7715272" y="6215082"/>
            <a:ext cx="762000" cy="365125"/>
          </a:xfrm>
        </p:spPr>
        <p:txBody>
          <a:bodyPr/>
          <a:lstStyle/>
          <a:p>
            <a:fld id="{A14C9C2A-7E24-46E8-9D53-102DEE838F98}" type="slidenum">
              <a:rPr lang="tr-TR" smtClean="0"/>
              <a:pPr/>
              <a:t>19</a:t>
            </a:fld>
            <a:endParaRPr lang="tr-TR"/>
          </a:p>
        </p:txBody>
      </p:sp>
    </p:spTree>
    <p:extLst>
      <p:ext uri="{BB962C8B-B14F-4D97-AF65-F5344CB8AC3E}">
        <p14:creationId xmlns="" xmlns:p14="http://schemas.microsoft.com/office/powerpoint/2010/main" val="3534040448"/>
      </p:ext>
    </p:extLst>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2123728" y="2636912"/>
            <a:ext cx="7056784" cy="2308324"/>
          </a:xfrm>
          <a:prstGeom prst="rect">
            <a:avLst/>
          </a:prstGeom>
          <a:noFill/>
        </p:spPr>
        <p:txBody>
          <a:bodyPr wrap="square" lIns="91440" tIns="45720" rIns="91440" bIns="45720">
            <a:spAutoFit/>
          </a:bodyPr>
          <a:lstStyle/>
          <a:p>
            <a:pPr algn="ctr"/>
            <a:r>
              <a:rPr lang="tr-TR"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TEMEL EĞİTİMDEN ORTAÖĞRETİME</a:t>
            </a:r>
          </a:p>
          <a:p>
            <a:pPr algn="ctr"/>
            <a:r>
              <a:rPr lang="tr-TR"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GEÇİŞ </a:t>
            </a:r>
            <a:r>
              <a:rPr lang="tr-TR"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SİSTEMİNDEKİ YENİLİKLER NELERDİR?</a:t>
            </a:r>
          </a:p>
        </p:txBody>
      </p:sp>
      <p:pic>
        <p:nvPicPr>
          <p:cNvPr id="4" name="Picture 2" descr="http://www.tikhaber.com/wp-content/uploads/2013/06/bilgi.gi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00034" y="2786058"/>
            <a:ext cx="2304256" cy="200370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 xmlns:p14="http://schemas.microsoft.com/office/powerpoint/2010/main" val="1327066115"/>
      </p:ext>
    </p:extLst>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o 2"/>
          <p:cNvGraphicFramePr>
            <a:graphicFrameLocks noGrp="1"/>
          </p:cNvGraphicFramePr>
          <p:nvPr>
            <p:extLst>
              <p:ext uri="{D42A27DB-BD31-4B8C-83A1-F6EECF244321}">
                <p14:modId xmlns="" xmlns:p14="http://schemas.microsoft.com/office/powerpoint/2010/main" val="1866774707"/>
              </p:ext>
            </p:extLst>
          </p:nvPr>
        </p:nvGraphicFramePr>
        <p:xfrm>
          <a:off x="827584" y="1993141"/>
          <a:ext cx="7627240" cy="3749040"/>
        </p:xfrm>
        <a:graphic>
          <a:graphicData uri="http://schemas.openxmlformats.org/drawingml/2006/table">
            <a:tbl>
              <a:tblPr firstRow="1" bandRow="1">
                <a:tableStyleId>{AF606853-7671-496A-8E4F-DF71F8EC918B}</a:tableStyleId>
              </a:tblPr>
              <a:tblGrid>
                <a:gridCol w="2304256"/>
                <a:gridCol w="5322984"/>
              </a:tblGrid>
              <a:tr h="370840">
                <a:tc gridSpan="2">
                  <a:txBody>
                    <a:bodyPr/>
                    <a:lstStyle/>
                    <a:p>
                      <a:pPr algn="ctr"/>
                      <a:r>
                        <a:rPr lang="tr-TR" dirty="0" smtClean="0"/>
                        <a:t>AĞIRLIKLANDIRILMIŞ ORTAK</a:t>
                      </a:r>
                      <a:r>
                        <a:rPr lang="tr-TR" baseline="0" dirty="0" smtClean="0"/>
                        <a:t> SINAV PUANI HESAPLAMASINDAKİ KATSAYILAR</a:t>
                      </a:r>
                      <a:endParaRPr lang="tr-TR" dirty="0"/>
                    </a:p>
                  </a:txBody>
                  <a:tcPr anchor="ctr"/>
                </a:tc>
                <a:tc hMerge="1">
                  <a:txBody>
                    <a:bodyPr/>
                    <a:lstStyle/>
                    <a:p>
                      <a:endParaRPr lang="tr-TR" dirty="0"/>
                    </a:p>
                  </a:txBody>
                  <a:tcPr/>
                </a:tc>
              </a:tr>
              <a:tr h="370840">
                <a:tc>
                  <a:txBody>
                    <a:bodyPr/>
                    <a:lstStyle/>
                    <a:p>
                      <a:pPr algn="r"/>
                      <a:r>
                        <a:rPr lang="tr-TR" sz="2400" dirty="0" smtClean="0">
                          <a:latin typeface="+mj-lt"/>
                        </a:rPr>
                        <a:t>4 X</a:t>
                      </a:r>
                      <a:endParaRPr lang="tr-TR" sz="2400" dirty="0">
                        <a:solidFill>
                          <a:srgbClr val="FF0000"/>
                        </a:solidFill>
                        <a:latin typeface="+mj-lt"/>
                      </a:endParaRPr>
                    </a:p>
                  </a:txBody>
                  <a:tcPr anchor="ctr"/>
                </a:tc>
                <a:tc>
                  <a:txBody>
                    <a:bodyPr/>
                    <a:lstStyle/>
                    <a:p>
                      <a:pPr algn="l"/>
                      <a:r>
                        <a:rPr lang="tr-TR" sz="2800" dirty="0" smtClean="0">
                          <a:latin typeface="+mj-lt"/>
                        </a:rPr>
                        <a:t>Fen ve Teknoloji </a:t>
                      </a:r>
                      <a:endParaRPr lang="tr-TR" sz="2800" b="0" dirty="0">
                        <a:latin typeface="+mj-lt"/>
                      </a:endParaRPr>
                    </a:p>
                  </a:txBody>
                  <a:tcPr anchor="ctr"/>
                </a:tc>
              </a:tr>
              <a:tr h="37084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0" lang="tr-TR" sz="2400" kern="1200" dirty="0" smtClean="0">
                          <a:latin typeface="+mj-lt"/>
                        </a:rPr>
                        <a:t>4 X</a:t>
                      </a:r>
                      <a:endParaRPr kumimoji="0" lang="tr-TR" sz="2400" kern="1200" dirty="0" smtClean="0">
                        <a:solidFill>
                          <a:srgbClr val="FF0000"/>
                        </a:solidFill>
                        <a:latin typeface="+mj-lt"/>
                        <a:ea typeface="+mn-ea"/>
                        <a:cs typeface="+mn-cs"/>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800" dirty="0" smtClean="0">
                          <a:latin typeface="+mj-lt"/>
                        </a:rPr>
                        <a:t>Matematik</a:t>
                      </a:r>
                      <a:endParaRPr lang="tr-TR" sz="2800" dirty="0">
                        <a:latin typeface="+mj-lt"/>
                      </a:endParaRPr>
                    </a:p>
                  </a:txBody>
                  <a:tcPr anchor="ctr"/>
                </a:tc>
              </a:tr>
              <a:tr h="37084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0" lang="tr-TR" sz="2400" kern="1200" dirty="0" smtClean="0">
                          <a:latin typeface="+mj-lt"/>
                        </a:rPr>
                        <a:t>4 X</a:t>
                      </a:r>
                      <a:endParaRPr lang="tr-TR" sz="2400" dirty="0">
                        <a:latin typeface="+mj-lt"/>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800" dirty="0" smtClean="0">
                          <a:latin typeface="+mj-lt"/>
                        </a:rPr>
                        <a:t>Türkçe</a:t>
                      </a:r>
                      <a:endParaRPr lang="tr-TR" sz="2800" dirty="0">
                        <a:latin typeface="+mj-lt"/>
                      </a:endParaRPr>
                    </a:p>
                  </a:txBody>
                  <a:tcPr anchor="ctr"/>
                </a:tc>
              </a:tr>
              <a:tr h="370840">
                <a:tc>
                  <a:txBody>
                    <a:bodyPr/>
                    <a:lstStyle/>
                    <a:p>
                      <a:pPr algn="r"/>
                      <a:r>
                        <a:rPr lang="tr-TR" sz="2400" dirty="0" smtClean="0">
                          <a:latin typeface="+mj-lt"/>
                        </a:rPr>
                        <a:t>2 X</a:t>
                      </a:r>
                      <a:endParaRPr lang="tr-TR" sz="2400" dirty="0">
                        <a:solidFill>
                          <a:srgbClr val="FF0000"/>
                        </a:solidFill>
                        <a:latin typeface="+mj-lt"/>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800" dirty="0" smtClean="0">
                          <a:latin typeface="+mj-lt"/>
                        </a:rPr>
                        <a:t>Yabancı Dil</a:t>
                      </a:r>
                      <a:endParaRPr lang="tr-TR" sz="2800" dirty="0">
                        <a:latin typeface="+mj-lt"/>
                      </a:endParaRPr>
                    </a:p>
                  </a:txBody>
                  <a:tcPr anchor="ctr"/>
                </a:tc>
              </a:tr>
              <a:tr h="37084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0" lang="tr-TR" sz="2400" kern="1200" dirty="0" smtClean="0">
                          <a:latin typeface="+mj-lt"/>
                        </a:rPr>
                        <a:t>2 X</a:t>
                      </a:r>
                      <a:endParaRPr kumimoji="0" lang="tr-TR" sz="2400" kern="1200" dirty="0" smtClean="0">
                        <a:solidFill>
                          <a:srgbClr val="FF0000"/>
                        </a:solidFill>
                        <a:latin typeface="+mj-lt"/>
                        <a:ea typeface="+mn-ea"/>
                        <a:cs typeface="+mn-cs"/>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800" dirty="0" smtClean="0">
                          <a:latin typeface="+mj-lt"/>
                        </a:rPr>
                        <a:t>Din Kültürü ve Ahlâk Bilgisi</a:t>
                      </a:r>
                      <a:endParaRPr lang="tr-TR" sz="2800" dirty="0">
                        <a:latin typeface="+mj-lt"/>
                      </a:endParaRPr>
                    </a:p>
                  </a:txBody>
                  <a:tcPr anchor="ctr"/>
                </a:tc>
              </a:tr>
              <a:tr h="37084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0" lang="tr-TR" sz="2400" kern="1200" dirty="0" smtClean="0">
                          <a:latin typeface="+mj-lt"/>
                        </a:rPr>
                        <a:t>2 X</a:t>
                      </a:r>
                      <a:endParaRPr kumimoji="0" lang="tr-TR" sz="2400" kern="1200" dirty="0" smtClean="0">
                        <a:solidFill>
                          <a:srgbClr val="FF0000"/>
                        </a:solidFill>
                        <a:latin typeface="+mj-lt"/>
                        <a:ea typeface="+mn-ea"/>
                        <a:cs typeface="+mn-cs"/>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800" dirty="0" smtClean="0">
                          <a:latin typeface="+mj-lt"/>
                        </a:rPr>
                        <a:t>T.C. İnkılap Tarihi ve Atatürkçülük</a:t>
                      </a:r>
                      <a:endParaRPr lang="tr-TR" sz="2800" dirty="0">
                        <a:latin typeface="+mj-lt"/>
                      </a:endParaRPr>
                    </a:p>
                  </a:txBody>
                  <a:tcPr anchor="ctr"/>
                </a:tc>
              </a:tr>
            </a:tbl>
          </a:graphicData>
        </a:graphic>
      </p:graphicFrame>
      <p:pic>
        <p:nvPicPr>
          <p:cNvPr id="5" name="Picture 2" descr="http://www.5n1k.net/wp-content/uploads/2012/05/kredi-hesaplama.jp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2966" r="14102"/>
          <a:stretch/>
        </p:blipFill>
        <p:spPr bwMode="auto">
          <a:xfrm>
            <a:off x="101192" y="5733256"/>
            <a:ext cx="1210235" cy="90872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4" name="Slayt Numarası Yer Tutucusu 3"/>
          <p:cNvSpPr>
            <a:spLocks noGrp="1"/>
          </p:cNvSpPr>
          <p:nvPr>
            <p:ph type="sldNum" sz="quarter" idx="12"/>
          </p:nvPr>
        </p:nvSpPr>
        <p:spPr/>
        <p:txBody>
          <a:bodyPr/>
          <a:lstStyle/>
          <a:p>
            <a:fld id="{A14C9C2A-7E24-46E8-9D53-102DEE838F98}" type="slidenum">
              <a:rPr lang="tr-TR" smtClean="0"/>
              <a:pPr/>
              <a:t>20</a:t>
            </a:fld>
            <a:endParaRPr lang="tr-TR"/>
          </a:p>
        </p:txBody>
      </p:sp>
    </p:spTree>
    <p:extLst>
      <p:ext uri="{BB962C8B-B14F-4D97-AF65-F5344CB8AC3E}">
        <p14:creationId xmlns="" xmlns:p14="http://schemas.microsoft.com/office/powerpoint/2010/main" val="155134035"/>
      </p:ext>
    </p:extLst>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5n1k.net/wp-content/uploads/2012/05/kredi-hesaplama.jp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2966" r="14102"/>
          <a:stretch/>
        </p:blipFill>
        <p:spPr bwMode="auto">
          <a:xfrm>
            <a:off x="101192" y="5733256"/>
            <a:ext cx="1210235" cy="90872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7" name="Metin kutusu 6"/>
          <p:cNvSpPr txBox="1"/>
          <p:nvPr/>
        </p:nvSpPr>
        <p:spPr>
          <a:xfrm>
            <a:off x="539552" y="188640"/>
            <a:ext cx="7992888" cy="646331"/>
          </a:xfrm>
          <a:prstGeom prst="rect">
            <a:avLst/>
          </a:prstGeom>
          <a:noFill/>
        </p:spPr>
        <p:txBody>
          <a:bodyPr wrap="square" rtlCol="0">
            <a:spAutoFit/>
          </a:bodyPr>
          <a:lstStyle/>
          <a:p>
            <a:pPr algn="ctr"/>
            <a:r>
              <a:rPr lang="tr-TR" sz="3600" b="1" dirty="0" err="1">
                <a:ln w="10541" cmpd="sng">
                  <a:solidFill>
                    <a:schemeClr val="accent1">
                      <a:shade val="88000"/>
                      <a:satMod val="110000"/>
                    </a:schemeClr>
                  </a:solidFill>
                  <a:prstDash val="solid"/>
                </a:ln>
                <a:solidFill>
                  <a:srgbClr val="FF0000"/>
                </a:solidFill>
                <a:latin typeface="Gabriola" pitchFamily="82" charset="0"/>
              </a:rPr>
              <a:t>Ağırlıklandırılmış</a:t>
            </a:r>
            <a:r>
              <a:rPr lang="tr-TR" sz="3600" b="1" dirty="0">
                <a:ln w="10541" cmpd="sng">
                  <a:solidFill>
                    <a:schemeClr val="accent1">
                      <a:shade val="88000"/>
                      <a:satMod val="110000"/>
                    </a:schemeClr>
                  </a:solidFill>
                  <a:prstDash val="solid"/>
                </a:ln>
                <a:solidFill>
                  <a:srgbClr val="FF0000"/>
                </a:solidFill>
                <a:latin typeface="Gabriola" pitchFamily="82" charset="0"/>
              </a:rPr>
              <a:t> Merkezi Sınav Puanı </a:t>
            </a:r>
            <a:r>
              <a:rPr lang="tr-TR" sz="3600" b="1" dirty="0" smtClean="0">
                <a:ln w="10541" cmpd="sng">
                  <a:solidFill>
                    <a:schemeClr val="accent1">
                      <a:shade val="88000"/>
                      <a:satMod val="110000"/>
                    </a:schemeClr>
                  </a:solidFill>
                  <a:prstDash val="solid"/>
                </a:ln>
                <a:solidFill>
                  <a:srgbClr val="FF0000"/>
                </a:solidFill>
                <a:latin typeface="Gabriola" pitchFamily="82" charset="0"/>
              </a:rPr>
              <a:t>Hesaplama</a:t>
            </a:r>
            <a:endParaRPr lang="tr-TR" sz="3600" b="1" dirty="0">
              <a:ln w="10541" cmpd="sng">
                <a:solidFill>
                  <a:schemeClr val="accent1">
                    <a:shade val="88000"/>
                    <a:satMod val="110000"/>
                  </a:schemeClr>
                </a:solidFill>
                <a:prstDash val="solid"/>
              </a:ln>
              <a:solidFill>
                <a:srgbClr val="FF0000"/>
              </a:solidFill>
              <a:latin typeface="Gabriola" pitchFamily="82" charset="0"/>
            </a:endParaRPr>
          </a:p>
        </p:txBody>
      </p:sp>
      <p:pic>
        <p:nvPicPr>
          <p:cNvPr id="205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2128" y="764980"/>
            <a:ext cx="9107488" cy="51122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Satır Belirtme Çizgisi 2 2"/>
          <p:cNvSpPr/>
          <p:nvPr/>
        </p:nvSpPr>
        <p:spPr>
          <a:xfrm>
            <a:off x="4860032" y="6021288"/>
            <a:ext cx="2016224" cy="360040"/>
          </a:xfrm>
          <a:prstGeom prst="borderCallout2">
            <a:avLst>
              <a:gd name="adj1" fmla="val 59386"/>
              <a:gd name="adj2" fmla="val -4705"/>
              <a:gd name="adj3" fmla="val 18750"/>
              <a:gd name="adj4" fmla="val -16667"/>
              <a:gd name="adj5" fmla="val -114381"/>
              <a:gd name="adj6" fmla="val 2589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(Sayı / 100) x 700</a:t>
            </a:r>
            <a:endParaRPr lang="tr-TR" dirty="0"/>
          </a:p>
        </p:txBody>
      </p:sp>
      <p:sp>
        <p:nvSpPr>
          <p:cNvPr id="4" name="Slayt Numarası Yer Tutucusu 3"/>
          <p:cNvSpPr>
            <a:spLocks noGrp="1"/>
          </p:cNvSpPr>
          <p:nvPr>
            <p:ph type="sldNum" sz="quarter" idx="12"/>
          </p:nvPr>
        </p:nvSpPr>
        <p:spPr/>
        <p:txBody>
          <a:bodyPr/>
          <a:lstStyle/>
          <a:p>
            <a:fld id="{A14C9C2A-7E24-46E8-9D53-102DEE838F98}" type="slidenum">
              <a:rPr lang="tr-TR" smtClean="0"/>
              <a:pPr/>
              <a:t>21</a:t>
            </a:fld>
            <a:endParaRPr lang="tr-TR"/>
          </a:p>
        </p:txBody>
      </p:sp>
    </p:spTree>
    <p:extLst>
      <p:ext uri="{BB962C8B-B14F-4D97-AF65-F5344CB8AC3E}">
        <p14:creationId xmlns="" xmlns:p14="http://schemas.microsoft.com/office/powerpoint/2010/main" val="2910720306"/>
      </p:ext>
    </p:extLst>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562294" y="1988840"/>
            <a:ext cx="7754122" cy="2677656"/>
          </a:xfrm>
          <a:prstGeom prst="rect">
            <a:avLst/>
          </a:prstGeom>
          <a:noFill/>
        </p:spPr>
        <p:txBody>
          <a:bodyPr wrap="square" rtlCol="0">
            <a:spAutoFit/>
          </a:bodyPr>
          <a:lstStyle/>
          <a:p>
            <a:pPr marL="457200" indent="-457200" algn="just">
              <a:buFont typeface="Wingdings" pitchFamily="2" charset="2"/>
              <a:buChar char="ü"/>
            </a:pPr>
            <a:r>
              <a:rPr lang="tr-TR" sz="2800" dirty="0" smtClean="0"/>
              <a:t>Öğrencilerin; 6, 7 ve 8 inci sınıf yılsonu başarı puanları ile 8 inci sınıf </a:t>
            </a:r>
            <a:r>
              <a:rPr lang="tr-TR" sz="2800" dirty="0" err="1" smtClean="0"/>
              <a:t>ağırlıklandırılmış</a:t>
            </a:r>
            <a:r>
              <a:rPr lang="tr-TR" sz="2800" dirty="0" smtClean="0"/>
              <a:t> ortak sınav puanı toplanacaktır. Elde edilen toplam ikiye bölünerek yerleştirmeye esas puan elde edilecektir. Puanlama 500 tam puan üzerinden yapılacaktır.</a:t>
            </a:r>
            <a:endParaRPr lang="tr-TR" sz="2800" dirty="0"/>
          </a:p>
        </p:txBody>
      </p:sp>
      <p:pic>
        <p:nvPicPr>
          <p:cNvPr id="11" name="Picture 2" descr="http://www.5n1k.net/wp-content/uploads/2012/05/kredi-hesaplama.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949752" y="5150970"/>
            <a:ext cx="2510680" cy="1374897"/>
          </a:xfrm>
          <a:prstGeom prst="rect">
            <a:avLst/>
          </a:prstGeom>
          <a:noFill/>
          <a:extLst>
            <a:ext uri="{909E8E84-426E-40DD-AFC4-6F175D3DCCD1}">
              <a14:hiddenFill xmlns="" xmlns:a14="http://schemas.microsoft.com/office/drawing/2010/main">
                <a:solidFill>
                  <a:srgbClr val="FFFFFF"/>
                </a:solidFill>
              </a14:hiddenFill>
            </a:ext>
          </a:extLst>
        </p:spPr>
      </p:pic>
      <p:sp>
        <p:nvSpPr>
          <p:cNvPr id="6" name="Metin kutusu 5"/>
          <p:cNvSpPr txBox="1"/>
          <p:nvPr/>
        </p:nvSpPr>
        <p:spPr>
          <a:xfrm>
            <a:off x="395536" y="980728"/>
            <a:ext cx="8059288" cy="646331"/>
          </a:xfrm>
          <a:prstGeom prst="rect">
            <a:avLst/>
          </a:prstGeom>
          <a:noFill/>
        </p:spPr>
        <p:txBody>
          <a:bodyPr wrap="square" rtlCol="0">
            <a:spAutoFit/>
          </a:bodyPr>
          <a:lstStyle/>
          <a:p>
            <a:pPr algn="ctr">
              <a:spcBef>
                <a:spcPct val="0"/>
              </a:spcBef>
            </a:pPr>
            <a:r>
              <a:rPr lang="tr-TR" sz="3600" b="1" dirty="0" smtClean="0">
                <a:ln w="10541" cmpd="sng">
                  <a:solidFill>
                    <a:schemeClr val="accent1">
                      <a:shade val="88000"/>
                      <a:satMod val="110000"/>
                    </a:schemeClr>
                  </a:solidFill>
                  <a:prstDash val="solid"/>
                </a:ln>
                <a:solidFill>
                  <a:srgbClr val="FF0000"/>
                </a:solidFill>
                <a:latin typeface="+mj-lt"/>
              </a:rPr>
              <a:t>AŞAMA 3 -</a:t>
            </a:r>
            <a:r>
              <a:rPr lang="tr-TR" sz="3600" b="1" dirty="0" smtClean="0">
                <a:ln w="10541" cmpd="sng">
                  <a:solidFill>
                    <a:schemeClr val="accent1">
                      <a:shade val="88000"/>
                      <a:satMod val="110000"/>
                    </a:schemeClr>
                  </a:solidFill>
                  <a:prstDash val="solid"/>
                </a:ln>
                <a:solidFill>
                  <a:srgbClr val="FF0000"/>
                </a:solidFill>
                <a:latin typeface="Gabriola" pitchFamily="82" charset="0"/>
              </a:rPr>
              <a:t>Yerleştirmeye </a:t>
            </a:r>
            <a:r>
              <a:rPr lang="tr-TR" sz="3600" b="1" dirty="0">
                <a:ln w="10541" cmpd="sng">
                  <a:solidFill>
                    <a:schemeClr val="accent1">
                      <a:shade val="88000"/>
                      <a:satMod val="110000"/>
                    </a:schemeClr>
                  </a:solidFill>
                  <a:prstDash val="solid"/>
                </a:ln>
                <a:solidFill>
                  <a:srgbClr val="FF0000"/>
                </a:solidFill>
                <a:latin typeface="Gabriola" pitchFamily="82" charset="0"/>
              </a:rPr>
              <a:t>Esas Puanın Hesaplanması</a:t>
            </a:r>
          </a:p>
        </p:txBody>
      </p:sp>
      <p:pic>
        <p:nvPicPr>
          <p:cNvPr id="8" name="Picture 2" descr="http://www.5n1k.net/wp-content/uploads/2012/05/kredi-hesaplama.jp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2966" r="14102"/>
          <a:stretch/>
        </p:blipFill>
        <p:spPr bwMode="auto">
          <a:xfrm>
            <a:off x="101192" y="5733256"/>
            <a:ext cx="1210235" cy="90872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4" name="Slayt Numarası Yer Tutucusu 3"/>
          <p:cNvSpPr>
            <a:spLocks noGrp="1"/>
          </p:cNvSpPr>
          <p:nvPr>
            <p:ph type="sldNum" sz="quarter" idx="12"/>
          </p:nvPr>
        </p:nvSpPr>
        <p:spPr/>
        <p:txBody>
          <a:bodyPr/>
          <a:lstStyle/>
          <a:p>
            <a:fld id="{A14C9C2A-7E24-46E8-9D53-102DEE838F98}" type="slidenum">
              <a:rPr lang="tr-TR" smtClean="0"/>
              <a:pPr/>
              <a:t>22</a:t>
            </a:fld>
            <a:endParaRPr lang="tr-TR"/>
          </a:p>
        </p:txBody>
      </p:sp>
    </p:spTree>
    <p:extLst>
      <p:ext uri="{BB962C8B-B14F-4D97-AF65-F5344CB8AC3E}">
        <p14:creationId xmlns="" xmlns:p14="http://schemas.microsoft.com/office/powerpoint/2010/main" val="1580195103"/>
      </p:ext>
    </p:extLst>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portal.kays.kalkinma.gov.tr/wp-content/uploads/2012/12/1-19.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812360" y="371691"/>
            <a:ext cx="1152128" cy="115212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5" name="Başlık 1"/>
          <p:cNvSpPr txBox="1">
            <a:spLocks/>
          </p:cNvSpPr>
          <p:nvPr/>
        </p:nvSpPr>
        <p:spPr>
          <a:xfrm>
            <a:off x="1907704" y="908720"/>
            <a:ext cx="5112568" cy="105974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Gabriola" pitchFamily="82" charset="0"/>
                <a:ea typeface="+mn-ea"/>
                <a:cs typeface="+mn-cs"/>
              </a:rPr>
              <a:t>Yerleştirmeye Esas Puanın (YEP) </a:t>
            </a:r>
          </a:p>
          <a:p>
            <a:pPr algn="l"/>
            <a:r>
              <a:rPr lang="tr-TR"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Gabriola" pitchFamily="82" charset="0"/>
                <a:ea typeface="+mn-ea"/>
                <a:cs typeface="+mn-cs"/>
              </a:rPr>
              <a:t>Hesaplaması Nasıl Yapılıyor? </a:t>
            </a:r>
          </a:p>
        </p:txBody>
      </p:sp>
      <p:graphicFrame>
        <p:nvGraphicFramePr>
          <p:cNvPr id="4" name="Tablo 3"/>
          <p:cNvGraphicFramePr>
            <a:graphicFrameLocks noGrp="1"/>
          </p:cNvGraphicFramePr>
          <p:nvPr>
            <p:extLst>
              <p:ext uri="{D42A27DB-BD31-4B8C-83A1-F6EECF244321}">
                <p14:modId xmlns="" xmlns:p14="http://schemas.microsoft.com/office/powerpoint/2010/main" val="2680195743"/>
              </p:ext>
            </p:extLst>
          </p:nvPr>
        </p:nvGraphicFramePr>
        <p:xfrm>
          <a:off x="1524000" y="2189086"/>
          <a:ext cx="6288360" cy="3544170"/>
        </p:xfrm>
        <a:graphic>
          <a:graphicData uri="http://schemas.openxmlformats.org/drawingml/2006/table">
            <a:tbl>
              <a:tblPr firstRow="1" bandRow="1">
                <a:tableStyleId>{D03447BB-5D67-496B-8E87-E561075AD55C}</a:tableStyleId>
              </a:tblPr>
              <a:tblGrid>
                <a:gridCol w="3144180"/>
                <a:gridCol w="3144180"/>
              </a:tblGrid>
              <a:tr h="708834">
                <a:tc gridSpan="2">
                  <a:txBody>
                    <a:bodyPr/>
                    <a:lstStyle/>
                    <a:p>
                      <a:pPr algn="ctr"/>
                      <a:r>
                        <a:rPr lang="tr-TR" dirty="0" smtClean="0"/>
                        <a:t>YEP</a:t>
                      </a:r>
                      <a:r>
                        <a:rPr lang="tr-TR" baseline="0" dirty="0" smtClean="0"/>
                        <a:t> HESAPLAMASI</a:t>
                      </a:r>
                      <a:endParaRPr lang="tr-TR" dirty="0"/>
                    </a:p>
                  </a:txBody>
                  <a:tcPr anchor="ctr"/>
                </a:tc>
                <a:tc hMerge="1">
                  <a:txBody>
                    <a:bodyPr/>
                    <a:lstStyle/>
                    <a:p>
                      <a:endParaRPr lang="tr-TR" dirty="0"/>
                    </a:p>
                  </a:txBody>
                  <a:tcPr/>
                </a:tc>
              </a:tr>
              <a:tr h="708834">
                <a:tc>
                  <a:txBody>
                    <a:bodyPr/>
                    <a:lstStyle/>
                    <a:p>
                      <a:pPr algn="ctr"/>
                      <a:r>
                        <a:rPr lang="tr-TR" sz="2000" b="1" dirty="0" smtClean="0">
                          <a:solidFill>
                            <a:srgbClr val="FF0000"/>
                          </a:solidFill>
                        </a:rPr>
                        <a:t>TEOG ORTAK SINAV  PUANI</a:t>
                      </a:r>
                      <a:endParaRPr lang="tr-TR" sz="2000" b="1" dirty="0">
                        <a:solidFill>
                          <a:srgbClr val="FF0000"/>
                        </a:solidFill>
                      </a:endParaRPr>
                    </a:p>
                  </a:txBody>
                  <a:tcPr anchor="ctr"/>
                </a:tc>
                <a:tc>
                  <a:txBody>
                    <a:bodyPr/>
                    <a:lstStyle/>
                    <a:p>
                      <a:pPr algn="ctr"/>
                      <a:r>
                        <a:rPr lang="tr-TR" sz="2000" b="1" dirty="0" smtClean="0">
                          <a:solidFill>
                            <a:srgbClr val="FF0000"/>
                          </a:solidFill>
                        </a:rPr>
                        <a:t>700</a:t>
                      </a:r>
                      <a:endParaRPr lang="tr-TR" sz="2000" b="1" dirty="0">
                        <a:solidFill>
                          <a:srgbClr val="FF0000"/>
                        </a:solidFill>
                      </a:endParaRPr>
                    </a:p>
                  </a:txBody>
                  <a:tcPr anchor="ctr"/>
                </a:tc>
              </a:tr>
              <a:tr h="708834">
                <a:tc>
                  <a:txBody>
                    <a:bodyPr/>
                    <a:lstStyle/>
                    <a:p>
                      <a:pPr algn="ctr"/>
                      <a:r>
                        <a:rPr lang="tr-TR" sz="2000" b="1" dirty="0" smtClean="0">
                          <a:solidFill>
                            <a:srgbClr val="FF0000"/>
                          </a:solidFill>
                        </a:rPr>
                        <a:t>6., 7., 8.</a:t>
                      </a:r>
                      <a:r>
                        <a:rPr lang="tr-TR" sz="2000" b="1" baseline="0" dirty="0" smtClean="0">
                          <a:solidFill>
                            <a:srgbClr val="FF0000"/>
                          </a:solidFill>
                        </a:rPr>
                        <a:t> SINIF YILSONU PUANI ORTALAMASI</a:t>
                      </a:r>
                      <a:endParaRPr lang="tr-TR" sz="2000" b="1" dirty="0">
                        <a:solidFill>
                          <a:srgbClr val="FF0000"/>
                        </a:solidFill>
                      </a:endParaRPr>
                    </a:p>
                  </a:txBody>
                  <a:tcPr anchor="ctr"/>
                </a:tc>
                <a:tc>
                  <a:txBody>
                    <a:bodyPr/>
                    <a:lstStyle/>
                    <a:p>
                      <a:pPr algn="ctr"/>
                      <a:r>
                        <a:rPr lang="tr-TR" sz="2000" b="1" dirty="0" smtClean="0">
                          <a:solidFill>
                            <a:srgbClr val="FF0000"/>
                          </a:solidFill>
                        </a:rPr>
                        <a:t>300</a:t>
                      </a:r>
                      <a:endParaRPr lang="tr-TR" sz="2000" b="1" dirty="0">
                        <a:solidFill>
                          <a:srgbClr val="FF0000"/>
                        </a:solidFill>
                      </a:endParaRPr>
                    </a:p>
                  </a:txBody>
                  <a:tcPr anchor="ctr"/>
                </a:tc>
              </a:tr>
              <a:tr h="708834">
                <a:tc>
                  <a:txBody>
                    <a:bodyPr/>
                    <a:lstStyle/>
                    <a:p>
                      <a:pPr algn="ctr"/>
                      <a:endParaRPr lang="tr-TR" b="1" dirty="0"/>
                    </a:p>
                  </a:txBody>
                  <a:tcPr anchor="ctr"/>
                </a:tc>
                <a:tc>
                  <a:txBody>
                    <a:bodyPr/>
                    <a:lstStyle/>
                    <a:p>
                      <a:pPr algn="ctr"/>
                      <a:r>
                        <a:rPr kumimoji="0" lang="tr-TR" sz="2000" b="1" kern="1200" baseline="0" dirty="0" smtClean="0">
                          <a:solidFill>
                            <a:srgbClr val="FF0000"/>
                          </a:solidFill>
                          <a:latin typeface="+mn-lt"/>
                          <a:ea typeface="+mn-ea"/>
                          <a:cs typeface="+mn-cs"/>
                        </a:rPr>
                        <a:t>1000/2</a:t>
                      </a:r>
                      <a:endParaRPr kumimoji="0" lang="tr-TR" sz="2000" b="1" kern="1200" baseline="0" dirty="0">
                        <a:solidFill>
                          <a:srgbClr val="FF0000"/>
                        </a:solidFill>
                        <a:latin typeface="+mn-lt"/>
                        <a:ea typeface="+mn-ea"/>
                        <a:cs typeface="+mn-cs"/>
                      </a:endParaRPr>
                    </a:p>
                  </a:txBody>
                  <a:tcPr anchor="ctr"/>
                </a:tc>
              </a:tr>
              <a:tr h="708834">
                <a:tc>
                  <a:txBody>
                    <a:bodyPr/>
                    <a:lstStyle/>
                    <a:p>
                      <a:pPr algn="ctr"/>
                      <a:r>
                        <a:rPr lang="tr-TR" b="1" dirty="0" smtClean="0">
                          <a:solidFill>
                            <a:srgbClr val="FF0000"/>
                          </a:solidFill>
                        </a:rPr>
                        <a:t>YEP</a:t>
                      </a:r>
                      <a:endParaRPr lang="tr-TR" b="1" dirty="0">
                        <a:solidFill>
                          <a:srgbClr val="FF0000"/>
                        </a:solidFill>
                      </a:endParaRPr>
                    </a:p>
                  </a:txBody>
                  <a:tcPr anchor="ctr"/>
                </a:tc>
                <a:tc>
                  <a:txBody>
                    <a:bodyPr/>
                    <a:lstStyle/>
                    <a:p>
                      <a:pPr algn="ctr"/>
                      <a:r>
                        <a:rPr kumimoji="0" lang="tr-TR" sz="2000" b="1" kern="1200" baseline="0" dirty="0" smtClean="0">
                          <a:solidFill>
                            <a:srgbClr val="FF0000"/>
                          </a:solidFill>
                          <a:latin typeface="+mn-lt"/>
                          <a:ea typeface="+mn-ea"/>
                          <a:cs typeface="+mn-cs"/>
                        </a:rPr>
                        <a:t>500</a:t>
                      </a:r>
                      <a:endParaRPr kumimoji="0" lang="tr-TR" sz="2000" b="1" kern="1200" baseline="0" dirty="0">
                        <a:solidFill>
                          <a:srgbClr val="FF0000"/>
                        </a:solidFill>
                        <a:latin typeface="+mn-lt"/>
                        <a:ea typeface="+mn-ea"/>
                        <a:cs typeface="+mn-cs"/>
                      </a:endParaRPr>
                    </a:p>
                  </a:txBody>
                  <a:tcPr anchor="ctr"/>
                </a:tc>
              </a:tr>
            </a:tbl>
          </a:graphicData>
        </a:graphic>
      </p:graphicFrame>
      <p:pic>
        <p:nvPicPr>
          <p:cNvPr id="7" name="Picture 2" descr="http://www.5n1k.net/wp-content/uploads/2012/05/kredi-hesaplama.jpg"/>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12966" r="14102"/>
          <a:stretch/>
        </p:blipFill>
        <p:spPr bwMode="auto">
          <a:xfrm>
            <a:off x="101192" y="5733256"/>
            <a:ext cx="1210235" cy="90872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3" name="Slayt Numarası Yer Tutucusu 2"/>
          <p:cNvSpPr>
            <a:spLocks noGrp="1"/>
          </p:cNvSpPr>
          <p:nvPr>
            <p:ph type="sldNum" sz="quarter" idx="12"/>
          </p:nvPr>
        </p:nvSpPr>
        <p:spPr/>
        <p:txBody>
          <a:bodyPr/>
          <a:lstStyle/>
          <a:p>
            <a:fld id="{A14C9C2A-7E24-46E8-9D53-102DEE838F98}" type="slidenum">
              <a:rPr lang="tr-TR" smtClean="0"/>
              <a:pPr/>
              <a:t>23</a:t>
            </a:fld>
            <a:endParaRPr lang="tr-TR"/>
          </a:p>
        </p:txBody>
      </p:sp>
    </p:spTree>
    <p:extLst>
      <p:ext uri="{BB962C8B-B14F-4D97-AF65-F5344CB8AC3E}">
        <p14:creationId xmlns="" xmlns:p14="http://schemas.microsoft.com/office/powerpoint/2010/main" val="1888761548"/>
      </p:ext>
    </p:extLst>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51520" y="1412776"/>
            <a:ext cx="8640960" cy="3970318"/>
          </a:xfrm>
          <a:prstGeom prst="rect">
            <a:avLst/>
          </a:prstGeom>
          <a:noFill/>
        </p:spPr>
        <p:txBody>
          <a:bodyPr wrap="square" rtlCol="0">
            <a:spAutoFit/>
          </a:bodyPr>
          <a:lstStyle/>
          <a:p>
            <a:pPr marL="457200" indent="-457200" algn="just">
              <a:buFont typeface="Wingdings" pitchFamily="2" charset="2"/>
              <a:buChar char="ü"/>
            </a:pPr>
            <a:r>
              <a:rPr lang="tr-TR" sz="2800" dirty="0"/>
              <a:t>Türkiye Bilimsel ve Teknolojik Araştırma Kurumu (TÜBİTAK) tarafından gerçekleştirilen uluslararası bilim olimpiyatları ve matematik olimpiyat sınavları ile proje yarışmalarında, ulusal elemelerden geçtikten sonra ülkemizi temsil etme hakkı kazanmış olan öğrencilere, katıldıkları yılın yılsonu başarı puanlarına belirlenen oranda ek puan verilecektir.</a:t>
            </a:r>
          </a:p>
          <a:p>
            <a:pPr algn="just"/>
            <a:endParaRPr lang="tr-TR" sz="2800" dirty="0"/>
          </a:p>
        </p:txBody>
      </p:sp>
      <p:sp>
        <p:nvSpPr>
          <p:cNvPr id="7" name="Metin kutusu 6"/>
          <p:cNvSpPr txBox="1"/>
          <p:nvPr/>
        </p:nvSpPr>
        <p:spPr>
          <a:xfrm>
            <a:off x="706310" y="332656"/>
            <a:ext cx="7754122" cy="1200329"/>
          </a:xfrm>
          <a:prstGeom prst="rect">
            <a:avLst/>
          </a:prstGeom>
          <a:noFill/>
        </p:spPr>
        <p:txBody>
          <a:bodyPr wrap="square" rtlCol="0">
            <a:spAutoFit/>
          </a:bodyPr>
          <a:lstStyle/>
          <a:p>
            <a:pPr algn="ctr"/>
            <a:r>
              <a:rPr lang="tr-TR"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Gabriola" pitchFamily="82" charset="0"/>
              </a:rPr>
              <a:t>TEOG Sistemi Puanı ve Yılsonu Puanları Dışında Yerleştirme Puanına Etki Eden Puan Var Mı?</a:t>
            </a:r>
            <a:endParaRPr lang="tr-TR"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Gabriola" pitchFamily="82" charset="0"/>
            </a:endParaRPr>
          </a:p>
        </p:txBody>
      </p:sp>
      <p:pic>
        <p:nvPicPr>
          <p:cNvPr id="6" name="Picture 2" descr="http://www.5n1k.net/wp-content/uploads/2012/05/kredi-hesaplama.jp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2966" r="14102"/>
          <a:stretch/>
        </p:blipFill>
        <p:spPr bwMode="auto">
          <a:xfrm>
            <a:off x="101192" y="5733256"/>
            <a:ext cx="1210235" cy="90872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4" name="Slayt Numarası Yer Tutucusu 3"/>
          <p:cNvSpPr>
            <a:spLocks noGrp="1"/>
          </p:cNvSpPr>
          <p:nvPr>
            <p:ph type="sldNum" sz="quarter" idx="12"/>
          </p:nvPr>
        </p:nvSpPr>
        <p:spPr/>
        <p:txBody>
          <a:bodyPr/>
          <a:lstStyle/>
          <a:p>
            <a:fld id="{A14C9C2A-7E24-46E8-9D53-102DEE838F98}" type="slidenum">
              <a:rPr lang="tr-TR" smtClean="0"/>
              <a:pPr/>
              <a:t>24</a:t>
            </a:fld>
            <a:endParaRPr lang="tr-TR"/>
          </a:p>
        </p:txBody>
      </p:sp>
    </p:spTree>
    <p:extLst>
      <p:ext uri="{BB962C8B-B14F-4D97-AF65-F5344CB8AC3E}">
        <p14:creationId xmlns="" xmlns:p14="http://schemas.microsoft.com/office/powerpoint/2010/main" val="2875728571"/>
      </p:ext>
    </p:extLst>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51520" y="1412776"/>
            <a:ext cx="8640960" cy="4401205"/>
          </a:xfrm>
          <a:prstGeom prst="rect">
            <a:avLst/>
          </a:prstGeom>
          <a:noFill/>
        </p:spPr>
        <p:txBody>
          <a:bodyPr wrap="square" rtlCol="0">
            <a:spAutoFit/>
          </a:bodyPr>
          <a:lstStyle/>
          <a:p>
            <a:pPr marL="457200" indent="-457200" algn="just">
              <a:buFont typeface="Wingdings" pitchFamily="2" charset="2"/>
              <a:buChar char="ü"/>
            </a:pPr>
            <a:r>
              <a:rPr lang="tr-TR" sz="2800" dirty="0" smtClean="0"/>
              <a:t>Öğrencilerin</a:t>
            </a:r>
            <a:r>
              <a:rPr lang="tr-TR" sz="2800" dirty="0"/>
              <a:t>, TUBİTAK tarafından gerçekleştirilen uluslararası bilim olimpiyatları ve matematik olimpiyat sınavları ile proje yarışmalarına katıldıkları yıla ait yılsonu başarı puanına; yılsonu başarı puanının</a:t>
            </a:r>
          </a:p>
          <a:p>
            <a:pPr marL="457200" indent="-457200" algn="just">
              <a:buFont typeface="Wingdings" pitchFamily="2" charset="2"/>
              <a:buChar char="ü"/>
            </a:pPr>
            <a:r>
              <a:rPr lang="tr-TR" sz="2800" dirty="0"/>
              <a:t>- Altın madalya alan veya birinci olanlar için % 10'u,</a:t>
            </a:r>
          </a:p>
          <a:p>
            <a:pPr marL="457200" indent="-457200" algn="just">
              <a:buFont typeface="Wingdings" pitchFamily="2" charset="2"/>
              <a:buChar char="ü"/>
            </a:pPr>
            <a:r>
              <a:rPr lang="tr-TR" sz="2800" dirty="0"/>
              <a:t>- Gümüş madalya alan veya ikinci olanlar için % 9'u,</a:t>
            </a:r>
          </a:p>
          <a:p>
            <a:pPr marL="457200" indent="-457200" algn="just">
              <a:buFont typeface="Wingdings" pitchFamily="2" charset="2"/>
              <a:buChar char="ü"/>
            </a:pPr>
            <a:r>
              <a:rPr lang="tr-TR" sz="2800" dirty="0"/>
              <a:t>- Bronz madalya alan veya üçüncü olanlar için % 8'i,</a:t>
            </a:r>
          </a:p>
          <a:p>
            <a:pPr marL="457200" indent="-457200" algn="just">
              <a:buFont typeface="Wingdings" pitchFamily="2" charset="2"/>
              <a:buChar char="ü"/>
            </a:pPr>
            <a:r>
              <a:rPr lang="tr-TR" sz="2800" dirty="0"/>
              <a:t>- Bu etkinliklere katılanlar için de % </a:t>
            </a:r>
            <a:r>
              <a:rPr lang="tr-TR" sz="2800" dirty="0" smtClean="0"/>
              <a:t>7'si oranında </a:t>
            </a:r>
            <a:r>
              <a:rPr lang="tr-TR" sz="2800" dirty="0"/>
              <a:t>ek puan eklenir.</a:t>
            </a:r>
          </a:p>
        </p:txBody>
      </p:sp>
      <p:pic>
        <p:nvPicPr>
          <p:cNvPr id="6" name="Picture 2" descr="http://www.5n1k.net/wp-content/uploads/2012/05/kredi-hesaplama.jp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2966" r="14102"/>
          <a:stretch/>
        </p:blipFill>
        <p:spPr bwMode="auto">
          <a:xfrm>
            <a:off x="101192" y="5733256"/>
            <a:ext cx="1210235" cy="90872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4" name="Slayt Numarası Yer Tutucusu 3"/>
          <p:cNvSpPr>
            <a:spLocks noGrp="1"/>
          </p:cNvSpPr>
          <p:nvPr>
            <p:ph type="sldNum" sz="quarter" idx="12"/>
          </p:nvPr>
        </p:nvSpPr>
        <p:spPr/>
        <p:txBody>
          <a:bodyPr/>
          <a:lstStyle/>
          <a:p>
            <a:fld id="{A14C9C2A-7E24-46E8-9D53-102DEE838F98}" type="slidenum">
              <a:rPr lang="tr-TR" smtClean="0"/>
              <a:pPr/>
              <a:t>25</a:t>
            </a:fld>
            <a:endParaRPr lang="tr-TR"/>
          </a:p>
        </p:txBody>
      </p:sp>
    </p:spTree>
    <p:extLst>
      <p:ext uri="{BB962C8B-B14F-4D97-AF65-F5344CB8AC3E}">
        <p14:creationId xmlns="" xmlns:p14="http://schemas.microsoft.com/office/powerpoint/2010/main" val="2934002791"/>
      </p:ext>
    </p:extLst>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713523" y="1772816"/>
            <a:ext cx="7704855" cy="646331"/>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tr-TR"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Gabriola" pitchFamily="82" charset="0"/>
              </a:rPr>
              <a:t>ORTAÖĞRETİME </a:t>
            </a:r>
            <a:r>
              <a:rPr lang="tr-TR"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Gabriola" pitchFamily="82" charset="0"/>
              </a:rPr>
              <a:t>GEÇİŞ NASIL </a:t>
            </a:r>
            <a:r>
              <a:rPr lang="tr-TR"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Gabriola" pitchFamily="82" charset="0"/>
              </a:rPr>
              <a:t>GERÇEKLEŞECEK?</a:t>
            </a:r>
          </a:p>
        </p:txBody>
      </p:sp>
      <p:graphicFrame>
        <p:nvGraphicFramePr>
          <p:cNvPr id="10" name="Diyagram 9"/>
          <p:cNvGraphicFramePr/>
          <p:nvPr>
            <p:extLst>
              <p:ext uri="{D42A27DB-BD31-4B8C-83A1-F6EECF244321}">
                <p14:modId xmlns="" xmlns:p14="http://schemas.microsoft.com/office/powerpoint/2010/main" val="3837622675"/>
              </p:ext>
            </p:extLst>
          </p:nvPr>
        </p:nvGraphicFramePr>
        <p:xfrm>
          <a:off x="7836" y="5392043"/>
          <a:ext cx="9103562" cy="14659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Dikdörtgen 5"/>
          <p:cNvSpPr/>
          <p:nvPr/>
        </p:nvSpPr>
        <p:spPr>
          <a:xfrm>
            <a:off x="1331640" y="6099378"/>
            <a:ext cx="7806312" cy="16428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tr-TR"/>
          </a:p>
        </p:txBody>
      </p:sp>
      <p:pic>
        <p:nvPicPr>
          <p:cNvPr id="12" name="Picture 2" descr="http://www.ogretmen.web.tr/images/haberler/sbs_tercihi_nasil_yapilir_lise_nasil_secilir_h5322.jp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801755" y="2888940"/>
            <a:ext cx="3528392" cy="26462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 xmlns:p14="http://schemas.microsoft.com/office/powerpoint/2010/main" val="2165408937"/>
      </p:ext>
    </p:extLst>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http://www.ogretmen.web.tr/images/haberler/sbs_tercihi_nasil_yapilir_lise_nasil_secilir_h5322.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992955" y="5301208"/>
            <a:ext cx="1776197" cy="13321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5" name="Başlık 1"/>
          <p:cNvSpPr txBox="1">
            <a:spLocks/>
          </p:cNvSpPr>
          <p:nvPr/>
        </p:nvSpPr>
        <p:spPr>
          <a:xfrm>
            <a:off x="539552" y="773832"/>
            <a:ext cx="82296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Gabriola" pitchFamily="82" charset="0"/>
                <a:ea typeface="+mn-ea"/>
                <a:cs typeface="+mn-cs"/>
              </a:rPr>
              <a:t>Orta öğretime geçişte okul tercihi ve yerleştirme işlemi nasıl olacak?</a:t>
            </a:r>
            <a:endParaRPr lang="tr-TR"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Gabriola" pitchFamily="82" charset="0"/>
              <a:ea typeface="+mn-ea"/>
              <a:cs typeface="+mn-cs"/>
            </a:endParaRPr>
          </a:p>
        </p:txBody>
      </p:sp>
      <p:sp>
        <p:nvSpPr>
          <p:cNvPr id="2" name="Metin kutusu 1"/>
          <p:cNvSpPr txBox="1"/>
          <p:nvPr/>
        </p:nvSpPr>
        <p:spPr>
          <a:xfrm>
            <a:off x="706310" y="1977802"/>
            <a:ext cx="7754122" cy="3539430"/>
          </a:xfrm>
          <a:prstGeom prst="rect">
            <a:avLst/>
          </a:prstGeom>
          <a:noFill/>
        </p:spPr>
        <p:txBody>
          <a:bodyPr wrap="square" rtlCol="0">
            <a:spAutoFit/>
          </a:bodyPr>
          <a:lstStyle/>
          <a:p>
            <a:pPr marL="457200" indent="-457200" algn="just">
              <a:buFont typeface="Wingdings" pitchFamily="2" charset="2"/>
              <a:buChar char="ü"/>
            </a:pPr>
            <a:r>
              <a:rPr lang="tr-TR" sz="2800" dirty="0"/>
              <a:t>Yerleştirmeye esas puan, öğrencinin bir sonraki eğitim kademesinde devam edeceği okulun belirlenmesinde </a:t>
            </a:r>
            <a:r>
              <a:rPr lang="tr-TR" sz="2800" dirty="0" smtClean="0"/>
              <a:t>kullanılacak.</a:t>
            </a:r>
          </a:p>
          <a:p>
            <a:pPr algn="just"/>
            <a:endParaRPr lang="tr-TR" sz="2800" dirty="0"/>
          </a:p>
          <a:p>
            <a:pPr marL="457200" indent="-457200" algn="just">
              <a:buFont typeface="Wingdings" pitchFamily="2" charset="2"/>
              <a:buChar char="ü"/>
            </a:pPr>
            <a:r>
              <a:rPr lang="tr-TR" sz="2800" dirty="0"/>
              <a:t>Öğrencilerin yaptıkları okul tercihleri puan esasına göre değerlendirilecek ve yerleştirmeler merkezi olarak elektronik ortamda gerçekleştirilecek</a:t>
            </a:r>
          </a:p>
        </p:txBody>
      </p:sp>
      <p:sp>
        <p:nvSpPr>
          <p:cNvPr id="4" name="Slayt Numarası Yer Tutucusu 3"/>
          <p:cNvSpPr>
            <a:spLocks noGrp="1"/>
          </p:cNvSpPr>
          <p:nvPr>
            <p:ph type="sldNum" sz="quarter" idx="12"/>
          </p:nvPr>
        </p:nvSpPr>
        <p:spPr/>
        <p:txBody>
          <a:bodyPr/>
          <a:lstStyle/>
          <a:p>
            <a:fld id="{A14C9C2A-7E24-46E8-9D53-102DEE838F98}" type="slidenum">
              <a:rPr lang="tr-TR" smtClean="0"/>
              <a:pPr/>
              <a:t>27</a:t>
            </a:fld>
            <a:endParaRPr lang="tr-TR"/>
          </a:p>
        </p:txBody>
      </p:sp>
    </p:spTree>
    <p:extLst>
      <p:ext uri="{BB962C8B-B14F-4D97-AF65-F5344CB8AC3E}">
        <p14:creationId xmlns="" xmlns:p14="http://schemas.microsoft.com/office/powerpoint/2010/main" val="3629517189"/>
      </p:ext>
    </p:extLst>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http://www.ogretmen.web.tr/images/haberler/sbs_tercihi_nasil_yapilir_lise_nasil_secilir_h5322.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992955" y="5301208"/>
            <a:ext cx="1776197" cy="13321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5" name="Başlık 1"/>
          <p:cNvSpPr txBox="1">
            <a:spLocks/>
          </p:cNvSpPr>
          <p:nvPr/>
        </p:nvSpPr>
        <p:spPr>
          <a:xfrm>
            <a:off x="539552" y="773832"/>
            <a:ext cx="82296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Gabriola" pitchFamily="82" charset="0"/>
                <a:ea typeface="+mn-ea"/>
                <a:cs typeface="+mn-cs"/>
              </a:rPr>
              <a:t>Öğrenciler, Yerleştirmeye Esas Puanlarıyla İstedikleri Okulu Tercih Edebilecekler Mi?</a:t>
            </a:r>
            <a:endParaRPr lang="tr-TR"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Gabriola" pitchFamily="82" charset="0"/>
              <a:ea typeface="+mn-ea"/>
              <a:cs typeface="+mn-cs"/>
            </a:endParaRPr>
          </a:p>
        </p:txBody>
      </p:sp>
      <p:sp>
        <p:nvSpPr>
          <p:cNvPr id="4" name="Slayt Numarası Yer Tutucusu 3"/>
          <p:cNvSpPr>
            <a:spLocks noGrp="1"/>
          </p:cNvSpPr>
          <p:nvPr>
            <p:ph type="sldNum" sz="quarter" idx="12"/>
          </p:nvPr>
        </p:nvSpPr>
        <p:spPr/>
        <p:txBody>
          <a:bodyPr/>
          <a:lstStyle/>
          <a:p>
            <a:fld id="{A14C9C2A-7E24-46E8-9D53-102DEE838F98}" type="slidenum">
              <a:rPr lang="tr-TR" smtClean="0"/>
              <a:pPr/>
              <a:t>28</a:t>
            </a:fld>
            <a:endParaRPr lang="tr-TR"/>
          </a:p>
        </p:txBody>
      </p:sp>
      <p:sp>
        <p:nvSpPr>
          <p:cNvPr id="6" name="Metin kutusu 5"/>
          <p:cNvSpPr txBox="1"/>
          <p:nvPr/>
        </p:nvSpPr>
        <p:spPr>
          <a:xfrm>
            <a:off x="899592" y="2348880"/>
            <a:ext cx="7869560" cy="3046988"/>
          </a:xfrm>
          <a:prstGeom prst="rect">
            <a:avLst/>
          </a:prstGeom>
          <a:noFill/>
        </p:spPr>
        <p:txBody>
          <a:bodyPr wrap="square" rtlCol="0">
            <a:spAutoFit/>
          </a:bodyPr>
          <a:lstStyle/>
          <a:p>
            <a:r>
              <a:rPr lang="tr-TR" sz="2400" dirty="0"/>
              <a:t>Ortaöğretime geçiş sisteminde alınan puanlar SBS’ de olduğu gibi ülke genelindeki okullara yerleştirmede kullanılacak, yerleştirme işlemi puan sıralamasına göre yapılacaktır. </a:t>
            </a:r>
            <a:endParaRPr lang="tr-TR" sz="2400" dirty="0" smtClean="0"/>
          </a:p>
          <a:p>
            <a:r>
              <a:rPr lang="tr-TR" sz="2400" dirty="0" smtClean="0"/>
              <a:t>Örneğin</a:t>
            </a:r>
            <a:r>
              <a:rPr lang="tr-TR" sz="2400" dirty="0"/>
              <a:t>; </a:t>
            </a:r>
            <a:r>
              <a:rPr lang="tr-TR" sz="2400" dirty="0" smtClean="0"/>
              <a:t>Sakarya </a:t>
            </a:r>
            <a:r>
              <a:rPr lang="tr-TR" sz="2400" dirty="0"/>
              <a:t>ilinde </a:t>
            </a:r>
            <a:r>
              <a:rPr lang="tr-TR" sz="2400" dirty="0" smtClean="0"/>
              <a:t>ortaokulu </a:t>
            </a:r>
            <a:r>
              <a:rPr lang="tr-TR" sz="2400" dirty="0"/>
              <a:t>bitiren ve ortak sınava giren bir öğrenci il sıralamasına göre değil ortaöğretime yerleştirmeye esas puanına göre tercih yaparak İzmir ilinde bulunan bir Fen Lisesine yerleşebilecektir. </a:t>
            </a:r>
          </a:p>
        </p:txBody>
      </p:sp>
    </p:spTree>
    <p:extLst>
      <p:ext uri="{BB962C8B-B14F-4D97-AF65-F5344CB8AC3E}">
        <p14:creationId xmlns="" xmlns:p14="http://schemas.microsoft.com/office/powerpoint/2010/main" val="3382580707"/>
      </p:ext>
    </p:extLst>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251520" y="980728"/>
            <a:ext cx="8333563" cy="1200329"/>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tr-TR"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Gabriola" pitchFamily="82" charset="0"/>
              </a:rPr>
              <a:t>PUAN EŞİTLİĞİ HALİNDE ORTAÖĞRETİME </a:t>
            </a:r>
            <a:r>
              <a:rPr lang="tr-TR"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Gabriola" pitchFamily="82" charset="0"/>
              </a:rPr>
              <a:t>YERLEŞTİRME NASIL </a:t>
            </a:r>
            <a:r>
              <a:rPr lang="tr-TR"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Gabriola" pitchFamily="82" charset="0"/>
              </a:rPr>
              <a:t>GERÇEKLEŞECEK?</a:t>
            </a:r>
          </a:p>
        </p:txBody>
      </p:sp>
      <p:graphicFrame>
        <p:nvGraphicFramePr>
          <p:cNvPr id="10" name="Diyagram 9"/>
          <p:cNvGraphicFramePr/>
          <p:nvPr>
            <p:extLst>
              <p:ext uri="{D42A27DB-BD31-4B8C-83A1-F6EECF244321}">
                <p14:modId xmlns="" xmlns:p14="http://schemas.microsoft.com/office/powerpoint/2010/main" val="193951967"/>
              </p:ext>
            </p:extLst>
          </p:nvPr>
        </p:nvGraphicFramePr>
        <p:xfrm>
          <a:off x="7836" y="5392043"/>
          <a:ext cx="9103562" cy="14659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Dikdörtgen 5"/>
          <p:cNvSpPr/>
          <p:nvPr/>
        </p:nvSpPr>
        <p:spPr>
          <a:xfrm>
            <a:off x="1331640" y="6099378"/>
            <a:ext cx="7806312" cy="16428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tr-TR"/>
          </a:p>
        </p:txBody>
      </p:sp>
      <p:pic>
        <p:nvPicPr>
          <p:cNvPr id="12" name="Picture 2" descr="http://www.ogretmenplatformu.com/wp-content/uploads/2013/07/oneri-sistemi.pn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071094" y="3140968"/>
            <a:ext cx="6486993" cy="2295076"/>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735649574"/>
      </p:ext>
    </p:extLst>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p:cNvSpPr txBox="1">
            <a:spLocks/>
          </p:cNvSpPr>
          <p:nvPr/>
        </p:nvSpPr>
        <p:spPr>
          <a:xfrm>
            <a:off x="1187624" y="212656"/>
            <a:ext cx="756084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Gabriola" pitchFamily="82" charset="0"/>
              </a:rPr>
              <a:t>TEMEL EĞİTİMDEN ORTAÖĞRETİME GEÇİŞ (TEOG) SİSTEMİNDE YENİ DÜZENLEMELERE NEDEN GEREK DUYULDU?</a:t>
            </a:r>
            <a:endParaRPr lang="tr-TR"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Gabriola" pitchFamily="82" charset="0"/>
            </a:endParaRPr>
          </a:p>
        </p:txBody>
      </p:sp>
      <p:sp>
        <p:nvSpPr>
          <p:cNvPr id="2" name="Metin kutusu 1"/>
          <p:cNvSpPr txBox="1"/>
          <p:nvPr/>
        </p:nvSpPr>
        <p:spPr>
          <a:xfrm>
            <a:off x="706310" y="1340768"/>
            <a:ext cx="7754122" cy="4893647"/>
          </a:xfrm>
          <a:prstGeom prst="rect">
            <a:avLst/>
          </a:prstGeom>
          <a:noFill/>
        </p:spPr>
        <p:txBody>
          <a:bodyPr wrap="square" rtlCol="0">
            <a:spAutoFit/>
          </a:bodyPr>
          <a:lstStyle/>
          <a:p>
            <a:pPr marL="342900" indent="-342900" algn="just">
              <a:buFont typeface="Wingdings" pitchFamily="2" charset="2"/>
              <a:buChar char="ü"/>
            </a:pPr>
            <a:r>
              <a:rPr lang="tr-TR" sz="2400" dirty="0"/>
              <a:t>Eğitimin doğasında var olan değişim ve </a:t>
            </a:r>
            <a:r>
              <a:rPr lang="tr-TR" sz="2400" dirty="0" smtClean="0"/>
              <a:t>gelişime paralel </a:t>
            </a:r>
            <a:r>
              <a:rPr lang="tr-TR" sz="2400" dirty="0"/>
              <a:t>olarak, ortaöğretime geçiş modelinin </a:t>
            </a:r>
            <a:r>
              <a:rPr lang="tr-TR" sz="2400" dirty="0" smtClean="0"/>
              <a:t>işlevsel, sürdürülebilir </a:t>
            </a:r>
            <a:r>
              <a:rPr lang="tr-TR" sz="2400" dirty="0"/>
              <a:t>ve esnek bir nitelik göstermesi </a:t>
            </a:r>
            <a:r>
              <a:rPr lang="tr-TR" sz="2400" dirty="0" smtClean="0"/>
              <a:t>büyük önem </a:t>
            </a:r>
            <a:r>
              <a:rPr lang="tr-TR" sz="2400" dirty="0"/>
              <a:t>taşımaktadır</a:t>
            </a:r>
            <a:r>
              <a:rPr lang="tr-TR" sz="2400" dirty="0" smtClean="0"/>
              <a:t>.</a:t>
            </a:r>
          </a:p>
          <a:p>
            <a:pPr marL="342900" indent="-342900" algn="just">
              <a:buFont typeface="Wingdings" pitchFamily="2" charset="2"/>
              <a:buChar char="ü"/>
            </a:pPr>
            <a:endParaRPr lang="tr-TR" sz="2400" dirty="0" smtClean="0"/>
          </a:p>
          <a:p>
            <a:pPr marL="342900" indent="-342900" algn="just">
              <a:buFont typeface="Wingdings" pitchFamily="2" charset="2"/>
              <a:buChar char="ü"/>
            </a:pPr>
            <a:r>
              <a:rPr lang="tr-TR" sz="2400" dirty="0">
                <a:solidFill>
                  <a:srgbClr val="FF0000"/>
                </a:solidFill>
              </a:rPr>
              <a:t>Bu çerçevede, öğrenci, öğretmen ve okul </a:t>
            </a:r>
            <a:r>
              <a:rPr lang="tr-TR" sz="2400" dirty="0" smtClean="0">
                <a:solidFill>
                  <a:srgbClr val="FF0000"/>
                </a:solidFill>
              </a:rPr>
              <a:t>arasındaki ilişkiyi </a:t>
            </a:r>
            <a:r>
              <a:rPr lang="tr-TR" sz="2400" dirty="0">
                <a:solidFill>
                  <a:srgbClr val="FF0000"/>
                </a:solidFill>
              </a:rPr>
              <a:t>güçlendirmeyi hedefleyen eğitim </a:t>
            </a:r>
            <a:r>
              <a:rPr lang="tr-TR" sz="2400" dirty="0" smtClean="0">
                <a:solidFill>
                  <a:srgbClr val="FF0000"/>
                </a:solidFill>
              </a:rPr>
              <a:t>politikamızın gereği </a:t>
            </a:r>
            <a:r>
              <a:rPr lang="tr-TR" sz="2400" dirty="0">
                <a:solidFill>
                  <a:srgbClr val="FF0000"/>
                </a:solidFill>
              </a:rPr>
              <a:t>olarak, ortaöğretime geçiş modeli güncellenmiştir</a:t>
            </a:r>
            <a:r>
              <a:rPr lang="tr-TR" sz="2400" dirty="0" smtClean="0">
                <a:solidFill>
                  <a:srgbClr val="FF0000"/>
                </a:solidFill>
              </a:rPr>
              <a:t>.</a:t>
            </a:r>
          </a:p>
          <a:p>
            <a:pPr marL="342900" indent="-342900" algn="just">
              <a:buFont typeface="Wingdings" pitchFamily="2" charset="2"/>
              <a:buChar char="ü"/>
            </a:pPr>
            <a:endParaRPr lang="tr-TR" sz="2400" dirty="0" smtClean="0"/>
          </a:p>
          <a:p>
            <a:pPr marL="342900" indent="-342900" algn="just">
              <a:buFont typeface="Wingdings" pitchFamily="2" charset="2"/>
              <a:buChar char="ü"/>
            </a:pPr>
            <a:r>
              <a:rPr lang="tr-TR" sz="2400" dirty="0"/>
              <a:t>Modelin temel niteliği, öğrenci başarısını anlık </a:t>
            </a:r>
            <a:r>
              <a:rPr lang="tr-TR" sz="2400" dirty="0" smtClean="0"/>
              <a:t>bir performansa </a:t>
            </a:r>
            <a:r>
              <a:rPr lang="tr-TR" sz="2400" dirty="0"/>
              <a:t>dayalı olarak değil, geniş bir </a:t>
            </a:r>
            <a:r>
              <a:rPr lang="tr-TR" sz="2400" dirty="0" smtClean="0"/>
              <a:t>zaman dilimine </a:t>
            </a:r>
            <a:r>
              <a:rPr lang="tr-TR" sz="2400" dirty="0"/>
              <a:t>yayarak belirlemektir.</a:t>
            </a:r>
          </a:p>
        </p:txBody>
      </p:sp>
      <p:pic>
        <p:nvPicPr>
          <p:cNvPr id="6" name="Picture 2" descr="http://www.tikhaber.com/wp-content/uploads/2013/06/bilgi.gi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7504" y="283996"/>
            <a:ext cx="1008112" cy="87661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3" name="Slayt Numarası Yer Tutucusu 2"/>
          <p:cNvSpPr>
            <a:spLocks noGrp="1"/>
          </p:cNvSpPr>
          <p:nvPr>
            <p:ph type="sldNum" sz="quarter" idx="12"/>
          </p:nvPr>
        </p:nvSpPr>
        <p:spPr/>
        <p:txBody>
          <a:bodyPr/>
          <a:lstStyle/>
          <a:p>
            <a:fld id="{A14C9C2A-7E24-46E8-9D53-102DEE838F98}" type="slidenum">
              <a:rPr lang="tr-TR" smtClean="0"/>
              <a:pPr/>
              <a:t>3</a:t>
            </a:fld>
            <a:endParaRPr lang="tr-TR"/>
          </a:p>
        </p:txBody>
      </p:sp>
    </p:spTree>
    <p:extLst>
      <p:ext uri="{BB962C8B-B14F-4D97-AF65-F5344CB8AC3E}">
        <p14:creationId xmlns="" xmlns:p14="http://schemas.microsoft.com/office/powerpoint/2010/main" val="1320640816"/>
      </p:ext>
    </p:extLst>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p:cNvSpPr txBox="1">
            <a:spLocks/>
          </p:cNvSpPr>
          <p:nvPr/>
        </p:nvSpPr>
        <p:spPr>
          <a:xfrm>
            <a:off x="539552" y="404664"/>
            <a:ext cx="82296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Gabriola" pitchFamily="82" charset="0"/>
                <a:ea typeface="+mn-ea"/>
                <a:cs typeface="+mn-cs"/>
              </a:rPr>
              <a:t>Puan Eşitliği Halinde Ortaöğretime Yerleştirme</a:t>
            </a:r>
          </a:p>
          <a:p>
            <a:pPr algn="l"/>
            <a:r>
              <a:rPr lang="tr-TR"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Gabriola" pitchFamily="82" charset="0"/>
                <a:ea typeface="+mn-ea"/>
                <a:cs typeface="+mn-cs"/>
              </a:rPr>
              <a:t>Nasıl  Yapılacak Öncelik Sırası </a:t>
            </a:r>
            <a:r>
              <a:rPr lang="tr-TR" sz="3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Gabriola" pitchFamily="82" charset="0"/>
                <a:ea typeface="+mn-ea"/>
                <a:cs typeface="+mn-cs"/>
              </a:rPr>
              <a:t>Varmı</a:t>
            </a:r>
            <a:r>
              <a:rPr lang="tr-TR"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Gabriola" pitchFamily="82" charset="0"/>
                <a:ea typeface="+mn-ea"/>
                <a:cs typeface="+mn-cs"/>
              </a:rPr>
              <a:t>?</a:t>
            </a:r>
            <a:endParaRPr lang="tr-TR"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Gabriola" pitchFamily="82" charset="0"/>
              <a:ea typeface="+mn-ea"/>
              <a:cs typeface="+mn-cs"/>
            </a:endParaRPr>
          </a:p>
        </p:txBody>
      </p:sp>
      <p:sp>
        <p:nvSpPr>
          <p:cNvPr id="8" name="Metin kutusu 7"/>
          <p:cNvSpPr txBox="1"/>
          <p:nvPr/>
        </p:nvSpPr>
        <p:spPr>
          <a:xfrm>
            <a:off x="539552" y="1628800"/>
            <a:ext cx="7754122" cy="4832092"/>
          </a:xfrm>
          <a:prstGeom prst="rect">
            <a:avLst/>
          </a:prstGeom>
          <a:noFill/>
        </p:spPr>
        <p:txBody>
          <a:bodyPr wrap="square" rtlCol="0">
            <a:spAutoFit/>
          </a:bodyPr>
          <a:lstStyle/>
          <a:p>
            <a:r>
              <a:rPr lang="tr-TR" sz="2800" i="1" dirty="0"/>
              <a:t>Ortaöğretime yerleştirmeye esas puan virgülden sonraki dört haneye kadar hesaplandığı için eşitlik olma ihtimali çok düşüktür. Buna rağmen puanların eşit olması durumunda aşağıdaki öncelik sıralamasına göre yerleştirme yapılacaktır</a:t>
            </a:r>
            <a:r>
              <a:rPr lang="tr-TR" sz="2800" i="1" dirty="0" smtClean="0"/>
              <a:t>;</a:t>
            </a:r>
          </a:p>
          <a:p>
            <a:pPr marL="457200" indent="-457200">
              <a:buFont typeface="Wingdings" pitchFamily="2" charset="2"/>
              <a:buChar char="Ø"/>
            </a:pPr>
            <a:r>
              <a:rPr lang="tr-TR" sz="2800" dirty="0" err="1" smtClean="0"/>
              <a:t>Ağırlıklandırılmış</a:t>
            </a:r>
            <a:r>
              <a:rPr lang="tr-TR" sz="2800" dirty="0" smtClean="0"/>
              <a:t> </a:t>
            </a:r>
            <a:r>
              <a:rPr lang="tr-TR" sz="2800" dirty="0"/>
              <a:t>ortak sınav puanı yüksekliği </a:t>
            </a:r>
          </a:p>
          <a:p>
            <a:pPr marL="457200" indent="-457200">
              <a:buFont typeface="Wingdings" pitchFamily="2" charset="2"/>
              <a:buChar char="Ø"/>
            </a:pPr>
            <a:r>
              <a:rPr lang="tr-TR" sz="2800" dirty="0" smtClean="0"/>
              <a:t>Sırasıyla </a:t>
            </a:r>
            <a:r>
              <a:rPr lang="tr-TR" sz="2800" dirty="0"/>
              <a:t>8, 7 ve 6. sınıflardaki yılsonu başarı puanı yüksekliği, </a:t>
            </a:r>
          </a:p>
          <a:p>
            <a:pPr marL="457200" indent="-457200">
              <a:buFont typeface="Wingdings" pitchFamily="2" charset="2"/>
              <a:buChar char="Ø"/>
            </a:pPr>
            <a:r>
              <a:rPr lang="tr-TR" sz="2800" dirty="0" smtClean="0"/>
              <a:t>Tercih </a:t>
            </a:r>
            <a:r>
              <a:rPr lang="tr-TR" sz="2800" dirty="0"/>
              <a:t>önceliği, </a:t>
            </a:r>
          </a:p>
          <a:p>
            <a:pPr marL="457200" indent="-457200">
              <a:buFont typeface="Wingdings" pitchFamily="2" charset="2"/>
              <a:buChar char="Ø"/>
            </a:pPr>
            <a:r>
              <a:rPr lang="tr-TR" sz="2800" dirty="0" smtClean="0"/>
              <a:t>Özürsüz </a:t>
            </a:r>
            <a:r>
              <a:rPr lang="tr-TR" sz="2800" dirty="0"/>
              <a:t>devamsız gün sayısının azlığı</a:t>
            </a:r>
            <a:r>
              <a:rPr lang="tr-TR" sz="2800" dirty="0" smtClean="0"/>
              <a:t>.</a:t>
            </a:r>
            <a:endParaRPr lang="tr-TR" sz="2800" dirty="0"/>
          </a:p>
        </p:txBody>
      </p:sp>
      <p:pic>
        <p:nvPicPr>
          <p:cNvPr id="12" name="Picture 2" descr="http://www.ogretmenplatformu.com/wp-content/uploads/2013/07/oneri-sistemi.pn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20521" r="18686"/>
          <a:stretch/>
        </p:blipFill>
        <p:spPr bwMode="auto">
          <a:xfrm>
            <a:off x="7437893" y="5426078"/>
            <a:ext cx="1331259" cy="1207842"/>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
        <p:nvSpPr>
          <p:cNvPr id="3" name="Slayt Numarası Yer Tutucusu 2"/>
          <p:cNvSpPr>
            <a:spLocks noGrp="1"/>
          </p:cNvSpPr>
          <p:nvPr>
            <p:ph type="sldNum" sz="quarter" idx="12"/>
          </p:nvPr>
        </p:nvSpPr>
        <p:spPr/>
        <p:txBody>
          <a:bodyPr/>
          <a:lstStyle/>
          <a:p>
            <a:fld id="{A14C9C2A-7E24-46E8-9D53-102DEE838F98}" type="slidenum">
              <a:rPr lang="tr-TR" smtClean="0"/>
              <a:pPr/>
              <a:t>30</a:t>
            </a:fld>
            <a:endParaRPr lang="tr-TR"/>
          </a:p>
        </p:txBody>
      </p:sp>
    </p:spTree>
    <p:extLst>
      <p:ext uri="{BB962C8B-B14F-4D97-AF65-F5344CB8AC3E}">
        <p14:creationId xmlns="" xmlns:p14="http://schemas.microsoft.com/office/powerpoint/2010/main" val="1455640683"/>
      </p:ext>
    </p:extLst>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yagram 9"/>
          <p:cNvGraphicFramePr/>
          <p:nvPr>
            <p:extLst>
              <p:ext uri="{D42A27DB-BD31-4B8C-83A1-F6EECF244321}">
                <p14:modId xmlns="" xmlns:p14="http://schemas.microsoft.com/office/powerpoint/2010/main" val="3401676255"/>
              </p:ext>
            </p:extLst>
          </p:nvPr>
        </p:nvGraphicFramePr>
        <p:xfrm>
          <a:off x="7836" y="5392043"/>
          <a:ext cx="9103562" cy="14659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Dikdörtgen 5"/>
          <p:cNvSpPr/>
          <p:nvPr/>
        </p:nvSpPr>
        <p:spPr>
          <a:xfrm>
            <a:off x="1331640" y="6099378"/>
            <a:ext cx="7806312" cy="16428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tr-TR"/>
          </a:p>
        </p:txBody>
      </p:sp>
      <p:sp>
        <p:nvSpPr>
          <p:cNvPr id="7" name="3 Dikdörtgen"/>
          <p:cNvSpPr/>
          <p:nvPr/>
        </p:nvSpPr>
        <p:spPr>
          <a:xfrm>
            <a:off x="702611" y="4309411"/>
            <a:ext cx="7768226" cy="584775"/>
          </a:xfrm>
          <a:prstGeom prst="rect">
            <a:avLst/>
          </a:prstGeom>
        </p:spPr>
        <p:txBody>
          <a:bodyPr wrap="square">
            <a:spAutoFit/>
          </a:bodyPr>
          <a:lstStyle/>
          <a:p>
            <a:r>
              <a:rPr lang="tr-TR" sz="3200" b="1" dirty="0" smtClean="0">
                <a:solidFill>
                  <a:schemeClr val="accent5">
                    <a:lumMod val="75000"/>
                  </a:schemeClr>
                </a:solidFill>
              </a:rPr>
              <a:t>İZLEDİĞİNİZ İÇİN TEŞEKKÜR EDERİZ.</a:t>
            </a:r>
            <a:endParaRPr lang="tr-TR" sz="3200" b="1" dirty="0">
              <a:solidFill>
                <a:schemeClr val="accent5">
                  <a:lumMod val="75000"/>
                </a:schemeClr>
              </a:solidFill>
            </a:endParaRPr>
          </a:p>
        </p:txBody>
      </p:sp>
    </p:spTree>
    <p:extLst>
      <p:ext uri="{BB962C8B-B14F-4D97-AF65-F5344CB8AC3E}">
        <p14:creationId xmlns="" xmlns:p14="http://schemas.microsoft.com/office/powerpoint/2010/main" val="3791384995"/>
      </p:ext>
    </p:extLst>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706310" y="2132856"/>
            <a:ext cx="7754122" cy="3539430"/>
          </a:xfrm>
          <a:prstGeom prst="rect">
            <a:avLst/>
          </a:prstGeom>
          <a:noFill/>
        </p:spPr>
        <p:txBody>
          <a:bodyPr wrap="square" rtlCol="0">
            <a:spAutoFit/>
          </a:bodyPr>
          <a:lstStyle/>
          <a:p>
            <a:pPr marL="342900" indent="-342900" algn="just">
              <a:buFont typeface="Wingdings" pitchFamily="2" charset="2"/>
              <a:buChar char="ü"/>
            </a:pPr>
            <a:r>
              <a:rPr lang="tr-TR" sz="3200" dirty="0">
                <a:solidFill>
                  <a:srgbClr val="FF0000"/>
                </a:solidFill>
              </a:rPr>
              <a:t>Öğrenci, öğretmen ve okul ilişkisini </a:t>
            </a:r>
            <a:r>
              <a:rPr lang="tr-TR" sz="3200" dirty="0" smtClean="0">
                <a:solidFill>
                  <a:srgbClr val="FF0000"/>
                </a:solidFill>
              </a:rPr>
              <a:t>güçlendirmek</a:t>
            </a:r>
          </a:p>
          <a:p>
            <a:pPr marL="342900" indent="-342900" algn="just">
              <a:buFont typeface="Wingdings" pitchFamily="2" charset="2"/>
              <a:buChar char="ü"/>
            </a:pPr>
            <a:r>
              <a:rPr lang="tr-TR" sz="3200" dirty="0" smtClean="0"/>
              <a:t>Eğitim </a:t>
            </a:r>
            <a:r>
              <a:rPr lang="tr-TR" sz="3200" dirty="0"/>
              <a:t>sürecinde öğretmenlerin ve okulun rolünü daha etkin kılmak</a:t>
            </a:r>
          </a:p>
          <a:p>
            <a:pPr marL="342900" indent="-342900" algn="just">
              <a:buFont typeface="Wingdings" pitchFamily="2" charset="2"/>
              <a:buChar char="ü"/>
            </a:pPr>
            <a:r>
              <a:rPr lang="tr-TR" sz="3200" dirty="0" smtClean="0">
                <a:solidFill>
                  <a:srgbClr val="FF0000"/>
                </a:solidFill>
              </a:rPr>
              <a:t>Ülke </a:t>
            </a:r>
            <a:r>
              <a:rPr lang="tr-TR" sz="3200" dirty="0">
                <a:solidFill>
                  <a:srgbClr val="FF0000"/>
                </a:solidFill>
              </a:rPr>
              <a:t>çapında müfredatın eş zamanlı uygulanmasını sağlamak</a:t>
            </a:r>
          </a:p>
          <a:p>
            <a:pPr marL="342900" indent="-342900" algn="just">
              <a:buFont typeface="Wingdings" pitchFamily="2" charset="2"/>
              <a:buChar char="ü"/>
            </a:pPr>
            <a:r>
              <a:rPr lang="tr-TR" sz="3200" dirty="0" smtClean="0"/>
              <a:t>Sınav </a:t>
            </a:r>
            <a:r>
              <a:rPr lang="tr-TR" sz="3200" dirty="0"/>
              <a:t>kaygısını sürece yayarak azaltmak</a:t>
            </a:r>
          </a:p>
        </p:txBody>
      </p:sp>
      <p:sp>
        <p:nvSpPr>
          <p:cNvPr id="6" name="Başlık 1"/>
          <p:cNvSpPr txBox="1">
            <a:spLocks/>
          </p:cNvSpPr>
          <p:nvPr/>
        </p:nvSpPr>
        <p:spPr>
          <a:xfrm>
            <a:off x="1475656" y="413792"/>
            <a:ext cx="6912768"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Gabriola" pitchFamily="82" charset="0"/>
              </a:rPr>
              <a:t>TEOG SİSTEMİNDEKİ YENİ DÜZENLEMELERİN AMAÇLARI NELERDİR?</a:t>
            </a:r>
            <a:endParaRPr lang="tr-TR"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Gabriola" pitchFamily="82" charset="0"/>
            </a:endParaRPr>
          </a:p>
        </p:txBody>
      </p:sp>
      <p:pic>
        <p:nvPicPr>
          <p:cNvPr id="7" name="Picture 2" descr="http://www.tikhaber.com/wp-content/uploads/2013/06/bilgi.gi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7504" y="536157"/>
            <a:ext cx="1008112" cy="87661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4" name="Slayt Numarası Yer Tutucusu 3"/>
          <p:cNvSpPr>
            <a:spLocks noGrp="1"/>
          </p:cNvSpPr>
          <p:nvPr>
            <p:ph type="sldNum" sz="quarter" idx="12"/>
          </p:nvPr>
        </p:nvSpPr>
        <p:spPr/>
        <p:txBody>
          <a:bodyPr/>
          <a:lstStyle/>
          <a:p>
            <a:fld id="{A14C9C2A-7E24-46E8-9D53-102DEE838F98}" type="slidenum">
              <a:rPr lang="tr-TR" smtClean="0"/>
              <a:pPr/>
              <a:t>4</a:t>
            </a:fld>
            <a:endParaRPr lang="tr-TR"/>
          </a:p>
        </p:txBody>
      </p:sp>
    </p:spTree>
    <p:extLst>
      <p:ext uri="{BB962C8B-B14F-4D97-AF65-F5344CB8AC3E}">
        <p14:creationId xmlns="" xmlns:p14="http://schemas.microsoft.com/office/powerpoint/2010/main" val="3694232887"/>
      </p:ext>
    </p:extLst>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706310" y="1772816"/>
            <a:ext cx="7754122" cy="4031873"/>
          </a:xfrm>
          <a:prstGeom prst="rect">
            <a:avLst/>
          </a:prstGeom>
          <a:noFill/>
        </p:spPr>
        <p:txBody>
          <a:bodyPr wrap="square" rtlCol="0">
            <a:spAutoFit/>
          </a:bodyPr>
          <a:lstStyle/>
          <a:p>
            <a:pPr marL="342900" indent="-342900" algn="just">
              <a:buFont typeface="Wingdings" pitchFamily="2" charset="2"/>
              <a:buChar char="ü"/>
            </a:pPr>
            <a:r>
              <a:rPr lang="tr-TR" sz="3200" dirty="0"/>
              <a:t>Öğretmenin meslekî performansını </a:t>
            </a:r>
            <a:r>
              <a:rPr lang="tr-TR" sz="3200" dirty="0" smtClean="0"/>
              <a:t>artırmak</a:t>
            </a:r>
            <a:endParaRPr lang="tr-TR" sz="3200" dirty="0"/>
          </a:p>
          <a:p>
            <a:pPr marL="342900" indent="-342900" algn="just">
              <a:buFont typeface="Wingdings" pitchFamily="2" charset="2"/>
              <a:buChar char="ü"/>
            </a:pPr>
            <a:r>
              <a:rPr lang="tr-TR" sz="3200" dirty="0">
                <a:solidFill>
                  <a:srgbClr val="FF0000"/>
                </a:solidFill>
              </a:rPr>
              <a:t>Okul dışı eğitim kurumlarına </a:t>
            </a:r>
            <a:r>
              <a:rPr lang="tr-TR" sz="3200" dirty="0" smtClean="0">
                <a:solidFill>
                  <a:srgbClr val="FF0000"/>
                </a:solidFill>
              </a:rPr>
              <a:t>yönelik ihtiyacı azaltmak</a:t>
            </a:r>
            <a:endParaRPr lang="tr-TR" sz="3200" dirty="0"/>
          </a:p>
          <a:p>
            <a:pPr marL="342900" indent="-342900" algn="just">
              <a:buFont typeface="Wingdings" pitchFamily="2" charset="2"/>
              <a:buChar char="ü"/>
            </a:pPr>
            <a:r>
              <a:rPr lang="tr-TR" sz="3200" dirty="0"/>
              <a:t>Öğretim programlarının uygulanmasını ve </a:t>
            </a:r>
            <a:r>
              <a:rPr lang="tr-TR" sz="3200" dirty="0" smtClean="0"/>
              <a:t>öğrenci kazanımlarını </a:t>
            </a:r>
            <a:r>
              <a:rPr lang="tr-TR" sz="3200" dirty="0"/>
              <a:t>objektif bir şekilde izlemek </a:t>
            </a:r>
            <a:r>
              <a:rPr lang="tr-TR" sz="3200" dirty="0" smtClean="0"/>
              <a:t>ve değerlendirmek</a:t>
            </a:r>
            <a:endParaRPr lang="tr-TR" sz="3200" dirty="0"/>
          </a:p>
          <a:p>
            <a:pPr marL="342900" indent="-342900" algn="just">
              <a:buFont typeface="Wingdings" pitchFamily="2" charset="2"/>
              <a:buChar char="ü"/>
            </a:pPr>
            <a:r>
              <a:rPr lang="tr-TR" sz="3200" dirty="0">
                <a:solidFill>
                  <a:srgbClr val="FF0000"/>
                </a:solidFill>
              </a:rPr>
              <a:t>Başarı değerlendirmesini sürece yaymak</a:t>
            </a:r>
          </a:p>
        </p:txBody>
      </p:sp>
      <p:pic>
        <p:nvPicPr>
          <p:cNvPr id="6" name="Picture 2" descr="http://www.tikhaber.com/wp-content/uploads/2013/06/bilgi.gi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7504" y="283996"/>
            <a:ext cx="1008112" cy="87661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4" name="Slayt Numarası Yer Tutucusu 3"/>
          <p:cNvSpPr>
            <a:spLocks noGrp="1"/>
          </p:cNvSpPr>
          <p:nvPr>
            <p:ph type="sldNum" sz="quarter" idx="12"/>
          </p:nvPr>
        </p:nvSpPr>
        <p:spPr/>
        <p:txBody>
          <a:bodyPr/>
          <a:lstStyle/>
          <a:p>
            <a:fld id="{A14C9C2A-7E24-46E8-9D53-102DEE838F98}" type="slidenum">
              <a:rPr lang="tr-TR" smtClean="0"/>
              <a:pPr/>
              <a:t>5</a:t>
            </a:fld>
            <a:endParaRPr lang="tr-TR"/>
          </a:p>
        </p:txBody>
      </p:sp>
    </p:spTree>
    <p:extLst>
      <p:ext uri="{BB962C8B-B14F-4D97-AF65-F5344CB8AC3E}">
        <p14:creationId xmlns="" xmlns:p14="http://schemas.microsoft.com/office/powerpoint/2010/main" val="1097196670"/>
      </p:ext>
    </p:extLst>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706310" y="2420888"/>
            <a:ext cx="7754122" cy="3539430"/>
          </a:xfrm>
          <a:prstGeom prst="rect">
            <a:avLst/>
          </a:prstGeom>
          <a:noFill/>
        </p:spPr>
        <p:txBody>
          <a:bodyPr wrap="square" rtlCol="0">
            <a:spAutoFit/>
          </a:bodyPr>
          <a:lstStyle/>
          <a:p>
            <a:pPr marL="342900" indent="-342900" algn="just">
              <a:buFont typeface="Wingdings" pitchFamily="2" charset="2"/>
              <a:buChar char="ü"/>
            </a:pPr>
            <a:r>
              <a:rPr lang="tr-TR" sz="3200" dirty="0" smtClean="0"/>
              <a:t>Telafi </a:t>
            </a:r>
            <a:r>
              <a:rPr lang="tr-TR" sz="3200" dirty="0"/>
              <a:t>imkanı sağlayarak tek </a:t>
            </a:r>
            <a:r>
              <a:rPr lang="tr-TR" sz="3200" dirty="0" smtClean="0"/>
              <a:t>sınavdan kaynaklanan </a:t>
            </a:r>
            <a:r>
              <a:rPr lang="tr-TR" sz="3200" dirty="0"/>
              <a:t>olumsuzlukları azaltmak</a:t>
            </a:r>
          </a:p>
          <a:p>
            <a:pPr marL="342900" indent="-342900" algn="just">
              <a:buFont typeface="Wingdings" pitchFamily="2" charset="2"/>
              <a:buChar char="ü"/>
            </a:pPr>
            <a:r>
              <a:rPr lang="tr-TR" sz="3200" dirty="0">
                <a:solidFill>
                  <a:srgbClr val="FF0000"/>
                </a:solidFill>
              </a:rPr>
              <a:t>Öğrencilerin okula devamsızlığını en </a:t>
            </a:r>
            <a:r>
              <a:rPr lang="tr-TR" sz="3200" dirty="0" smtClean="0">
                <a:solidFill>
                  <a:srgbClr val="FF0000"/>
                </a:solidFill>
              </a:rPr>
              <a:t>aza indirmek</a:t>
            </a:r>
          </a:p>
          <a:p>
            <a:pPr marL="342900" indent="-342900" algn="just">
              <a:buFont typeface="Wingdings" pitchFamily="2" charset="2"/>
              <a:buChar char="ü"/>
            </a:pPr>
            <a:r>
              <a:rPr lang="tr-TR" sz="3200" dirty="0" smtClean="0"/>
              <a:t>Orta </a:t>
            </a:r>
            <a:r>
              <a:rPr lang="tr-TR" sz="3200" dirty="0"/>
              <a:t>ve uzun vadede öğrencinin </a:t>
            </a:r>
            <a:r>
              <a:rPr lang="tr-TR" sz="3200" dirty="0" smtClean="0"/>
              <a:t>ders dışı </a:t>
            </a:r>
            <a:r>
              <a:rPr lang="tr-TR" sz="3200" dirty="0"/>
              <a:t>sosyal, kültürel, sanatsal ve </a:t>
            </a:r>
            <a:r>
              <a:rPr lang="tr-TR" sz="3200" dirty="0" smtClean="0"/>
              <a:t>sportif etkinliklerini </a:t>
            </a:r>
            <a:r>
              <a:rPr lang="tr-TR" sz="3200" dirty="0"/>
              <a:t>değerlendirmek</a:t>
            </a:r>
          </a:p>
        </p:txBody>
      </p:sp>
      <p:pic>
        <p:nvPicPr>
          <p:cNvPr id="5" name="Picture 2" descr="http://www.tikhaber.com/wp-content/uploads/2013/06/bilgi.gi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7504" y="283996"/>
            <a:ext cx="1008112" cy="87661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4" name="Slayt Numarası Yer Tutucusu 3"/>
          <p:cNvSpPr>
            <a:spLocks noGrp="1"/>
          </p:cNvSpPr>
          <p:nvPr>
            <p:ph type="sldNum" sz="quarter" idx="12"/>
          </p:nvPr>
        </p:nvSpPr>
        <p:spPr/>
        <p:txBody>
          <a:bodyPr/>
          <a:lstStyle/>
          <a:p>
            <a:fld id="{A14C9C2A-7E24-46E8-9D53-102DEE838F98}" type="slidenum">
              <a:rPr lang="tr-TR" smtClean="0"/>
              <a:pPr/>
              <a:t>6</a:t>
            </a:fld>
            <a:endParaRPr lang="tr-TR"/>
          </a:p>
        </p:txBody>
      </p:sp>
    </p:spTree>
    <p:extLst>
      <p:ext uri="{BB962C8B-B14F-4D97-AF65-F5344CB8AC3E}">
        <p14:creationId xmlns="" xmlns:p14="http://schemas.microsoft.com/office/powerpoint/2010/main" val="1046639128"/>
      </p:ext>
    </p:extLst>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2771800" y="2213863"/>
            <a:ext cx="6048672" cy="1569660"/>
          </a:xfrm>
          <a:prstGeom prst="rect">
            <a:avLst/>
          </a:prstGeom>
          <a:noFill/>
        </p:spPr>
        <p:txBody>
          <a:bodyPr wrap="square" lIns="91440" tIns="45720" rIns="91440" bIns="45720">
            <a:spAutoFit/>
          </a:bodyPr>
          <a:lstStyle/>
          <a:p>
            <a:pPr algn="ctr"/>
            <a:r>
              <a:rPr lang="tr-TR"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TEOG </a:t>
            </a:r>
            <a:r>
              <a:rPr lang="tr-TR"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SİSTEMİ ve ORTAK SINAVLAR HAKKINDA BİLİNMESİ GEREKENLER</a:t>
            </a:r>
            <a:endParaRPr lang="tr-TR"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graphicFrame>
        <p:nvGraphicFramePr>
          <p:cNvPr id="10" name="Diyagram 9"/>
          <p:cNvGraphicFramePr/>
          <p:nvPr>
            <p:extLst>
              <p:ext uri="{D42A27DB-BD31-4B8C-83A1-F6EECF244321}">
                <p14:modId xmlns="" xmlns:p14="http://schemas.microsoft.com/office/powerpoint/2010/main" val="3273681797"/>
              </p:ext>
            </p:extLst>
          </p:nvPr>
        </p:nvGraphicFramePr>
        <p:xfrm>
          <a:off x="7836" y="5392043"/>
          <a:ext cx="9103562" cy="14659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 name="Picture 2" descr="http://portal.kays.kalkinma.gov.tr/wp-content/uploads/2012/12/1-19.jp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51520" y="2420888"/>
            <a:ext cx="2448272" cy="244827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 xmlns:p14="http://schemas.microsoft.com/office/powerpoint/2010/main" val="3077184813"/>
      </p:ext>
    </p:extLst>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87425" y="470701"/>
            <a:ext cx="7408911" cy="1077218"/>
          </a:xfrm>
          <a:prstGeom prst="rect">
            <a:avLst/>
          </a:prstGeom>
          <a:noFill/>
        </p:spPr>
        <p:txBody>
          <a:bodyPr wrap="square" rtlCol="0">
            <a:spAutoFit/>
          </a:bodyPr>
          <a:lstStyle/>
          <a:p>
            <a:r>
              <a:rPr lang="tr-TR"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Gabriola" pitchFamily="82" charset="0"/>
              </a:rPr>
              <a:t>TEOG Sistemi Ortak Sınavları Kapsamında Hangi  Derslerden Sınav Yapılacak?</a:t>
            </a:r>
            <a:endParaRPr lang="tr-TR"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Gabriola" pitchFamily="82" charset="0"/>
            </a:endParaRPr>
          </a:p>
        </p:txBody>
      </p:sp>
      <p:graphicFrame>
        <p:nvGraphicFramePr>
          <p:cNvPr id="4" name="Tablo 3"/>
          <p:cNvGraphicFramePr>
            <a:graphicFrameLocks noGrp="1"/>
          </p:cNvGraphicFramePr>
          <p:nvPr>
            <p:extLst>
              <p:ext uri="{D42A27DB-BD31-4B8C-83A1-F6EECF244321}">
                <p14:modId xmlns="" xmlns:p14="http://schemas.microsoft.com/office/powerpoint/2010/main" val="2857451990"/>
              </p:ext>
            </p:extLst>
          </p:nvPr>
        </p:nvGraphicFramePr>
        <p:xfrm>
          <a:off x="1525182" y="2132856"/>
          <a:ext cx="6143161" cy="3825420"/>
        </p:xfrm>
        <a:graphic>
          <a:graphicData uri="http://schemas.openxmlformats.org/drawingml/2006/table">
            <a:tbl>
              <a:tblPr firstRow="1" bandRow="1">
                <a:tableStyleId>{5940675A-B579-460E-94D1-54222C63F5DA}</a:tableStyleId>
              </a:tblPr>
              <a:tblGrid>
                <a:gridCol w="6143161"/>
              </a:tblGrid>
              <a:tr h="637570">
                <a:tc>
                  <a:txBody>
                    <a:bodyPr/>
                    <a:lstStyle/>
                    <a:p>
                      <a:pPr algn="l"/>
                      <a:r>
                        <a:rPr lang="tr-TR" sz="2800" dirty="0" smtClean="0"/>
                        <a:t>Fen ve Teknoloji</a:t>
                      </a:r>
                      <a:endParaRPr lang="tr-TR" sz="28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6375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800" dirty="0" smtClean="0"/>
                        <a:t>Matematik</a:t>
                      </a:r>
                      <a:endParaRPr lang="tr-TR" sz="2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6375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800" dirty="0" smtClean="0"/>
                        <a:t>Türkçe</a:t>
                      </a:r>
                      <a:endParaRPr lang="tr-TR" sz="2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6375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800" dirty="0" smtClean="0"/>
                        <a:t>Yabancı Dil</a:t>
                      </a:r>
                      <a:endParaRPr lang="tr-TR" sz="2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6375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800" dirty="0" smtClean="0"/>
                        <a:t>Din Kültürü ve Ahlâk Bilgisi</a:t>
                      </a:r>
                      <a:endParaRPr lang="tr-TR" sz="2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6375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800" dirty="0" smtClean="0"/>
                        <a:t>T.C. İnkılap Tarihi ve Atatürkçülük</a:t>
                      </a:r>
                      <a:endParaRPr lang="tr-TR" sz="2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pic>
        <p:nvPicPr>
          <p:cNvPr id="7" name="Picture 2" descr="http://portal.kays.kalkinma.gov.tr/wp-content/uploads/2012/12/1-19.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812360" y="371691"/>
            <a:ext cx="1152128" cy="115212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5" name="Slayt Numarası Yer Tutucusu 4"/>
          <p:cNvSpPr>
            <a:spLocks noGrp="1"/>
          </p:cNvSpPr>
          <p:nvPr>
            <p:ph type="sldNum" sz="quarter" idx="12"/>
          </p:nvPr>
        </p:nvSpPr>
        <p:spPr/>
        <p:txBody>
          <a:bodyPr/>
          <a:lstStyle/>
          <a:p>
            <a:fld id="{A14C9C2A-7E24-46E8-9D53-102DEE838F98}" type="slidenum">
              <a:rPr lang="tr-TR" smtClean="0"/>
              <a:pPr/>
              <a:t>8</a:t>
            </a:fld>
            <a:endParaRPr lang="tr-TR"/>
          </a:p>
        </p:txBody>
      </p:sp>
    </p:spTree>
    <p:extLst>
      <p:ext uri="{BB962C8B-B14F-4D97-AF65-F5344CB8AC3E}">
        <p14:creationId xmlns="" xmlns:p14="http://schemas.microsoft.com/office/powerpoint/2010/main" val="2096236923"/>
      </p:ext>
    </p:extLst>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32539" y="764704"/>
            <a:ext cx="7408911" cy="1077218"/>
          </a:xfrm>
          <a:prstGeom prst="rect">
            <a:avLst/>
          </a:prstGeom>
          <a:noFill/>
        </p:spPr>
        <p:txBody>
          <a:bodyPr wrap="square" rtlCol="0">
            <a:spAutoFit/>
          </a:bodyPr>
          <a:lstStyle/>
          <a:p>
            <a:r>
              <a:rPr lang="tr-TR"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Gabriola" pitchFamily="82" charset="0"/>
              </a:rPr>
              <a:t>TEOG Sistemi Kapsamında Sınav Yapılmayan Derslerin Durumu Nasıl Değerlendirilecek?</a:t>
            </a:r>
            <a:endParaRPr lang="tr-TR"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Gabriola" pitchFamily="82" charset="0"/>
            </a:endParaRPr>
          </a:p>
        </p:txBody>
      </p:sp>
      <p:pic>
        <p:nvPicPr>
          <p:cNvPr id="7" name="Picture 2" descr="http://portal.kays.kalkinma.gov.tr/wp-content/uploads/2012/12/1-19.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812360" y="371691"/>
            <a:ext cx="1152128" cy="115212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3" name="Metin kutusu 2"/>
          <p:cNvSpPr txBox="1"/>
          <p:nvPr/>
        </p:nvSpPr>
        <p:spPr>
          <a:xfrm>
            <a:off x="899592" y="2204864"/>
            <a:ext cx="7488832" cy="3785652"/>
          </a:xfrm>
          <a:prstGeom prst="rect">
            <a:avLst/>
          </a:prstGeom>
          <a:noFill/>
        </p:spPr>
        <p:txBody>
          <a:bodyPr wrap="square" rtlCol="0">
            <a:spAutoFit/>
          </a:bodyPr>
          <a:lstStyle/>
          <a:p>
            <a:pPr marL="285750" indent="-285750">
              <a:buFont typeface="Wingdings" pitchFamily="2" charset="2"/>
              <a:buChar char="v"/>
            </a:pPr>
            <a:r>
              <a:rPr lang="tr-TR" sz="2400" dirty="0" smtClean="0"/>
              <a:t>TEOG kapsamında sınavı yapılmayan Resim, Müzik, Beden Eğitimi, vb. diğer derslerden alınacak her not (yazılı, performans, proje) sistemde değerlendirmeye alınmakta olduğundan çok önemlidir.</a:t>
            </a:r>
          </a:p>
          <a:p>
            <a:pPr marL="285750" indent="-285750">
              <a:buFont typeface="Wingdings" pitchFamily="2" charset="2"/>
              <a:buChar char="v"/>
            </a:pPr>
            <a:r>
              <a:rPr lang="tr-TR" sz="2400" dirty="0" smtClean="0"/>
              <a:t>Ayrıca, 8. sınıf notları hem TEOG puanı hesaplamasında ve hem de yılsonu ortalamasına etki ettiği </a:t>
            </a:r>
            <a:r>
              <a:rPr lang="tr-TR" sz="2400" smtClean="0"/>
              <a:t>için önemlidir.</a:t>
            </a:r>
            <a:endParaRPr lang="tr-TR" sz="2400" dirty="0" smtClean="0"/>
          </a:p>
          <a:p>
            <a:pPr marL="285750" indent="-285750">
              <a:buFont typeface="Wingdings" pitchFamily="2" charset="2"/>
              <a:buChar char="v"/>
            </a:pPr>
            <a:r>
              <a:rPr lang="tr-TR" sz="2400" dirty="0" smtClean="0"/>
              <a:t>Okula devamsızlık durumu dolaylı olarak dersleri etkilediği gibi, puan eşitliği halinde öncelik kriteri olduğu için devamsızlık yapılmaması çok önemlidir.</a:t>
            </a:r>
            <a:endParaRPr lang="tr-TR" sz="2400" dirty="0"/>
          </a:p>
        </p:txBody>
      </p:sp>
      <p:sp>
        <p:nvSpPr>
          <p:cNvPr id="5" name="Slayt Numarası Yer Tutucusu 4"/>
          <p:cNvSpPr>
            <a:spLocks noGrp="1"/>
          </p:cNvSpPr>
          <p:nvPr>
            <p:ph type="sldNum" sz="quarter" idx="12"/>
          </p:nvPr>
        </p:nvSpPr>
        <p:spPr/>
        <p:txBody>
          <a:bodyPr/>
          <a:lstStyle/>
          <a:p>
            <a:fld id="{A14C9C2A-7E24-46E8-9D53-102DEE838F98}" type="slidenum">
              <a:rPr lang="tr-TR" smtClean="0"/>
              <a:pPr/>
              <a:t>9</a:t>
            </a:fld>
            <a:endParaRPr lang="tr-TR"/>
          </a:p>
        </p:txBody>
      </p:sp>
    </p:spTree>
    <p:extLst>
      <p:ext uri="{BB962C8B-B14F-4D97-AF65-F5344CB8AC3E}">
        <p14:creationId xmlns="" xmlns:p14="http://schemas.microsoft.com/office/powerpoint/2010/main" val="1195032219"/>
      </p:ext>
    </p:extLst>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Hava Akımı">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1318</TotalTime>
  <Words>1326</Words>
  <Application>Microsoft Office PowerPoint</Application>
  <PresentationFormat>Ekran Gösterisi (4:3)</PresentationFormat>
  <Paragraphs>146</Paragraphs>
  <Slides>31</Slides>
  <Notes>1</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31</vt:i4>
      </vt:variant>
    </vt:vector>
  </HeadingPairs>
  <TitlesOfParts>
    <vt:vector size="40" baseType="lpstr">
      <vt:lpstr>Arial</vt:lpstr>
      <vt:lpstr>Constantia</vt:lpstr>
      <vt:lpstr>Gabriola</vt:lpstr>
      <vt:lpstr>Wingdings</vt:lpstr>
      <vt:lpstr>Courier New</vt:lpstr>
      <vt:lpstr>Calibri</vt:lpstr>
      <vt:lpstr>Times New Roman</vt:lpstr>
      <vt:lpstr>Wingdings 2</vt:lpstr>
      <vt:lpstr>Akış</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nzn</dc:creator>
  <cp:lastModifiedBy>ogretmenler odası</cp:lastModifiedBy>
  <cp:revision>148</cp:revision>
  <cp:lastPrinted>2014-05-02T08:42:19Z</cp:lastPrinted>
  <dcterms:created xsi:type="dcterms:W3CDTF">2013-09-10T08:55:37Z</dcterms:created>
  <dcterms:modified xsi:type="dcterms:W3CDTF">2015-03-12T09:41:47Z</dcterms:modified>
</cp:coreProperties>
</file>