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6" r:id="rId21"/>
    <p:sldId id="399" r:id="rId22"/>
    <p:sldId id="403" r:id="rId23"/>
    <p:sldId id="455" r:id="rId2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6796" autoAdjust="0"/>
  </p:normalViewPr>
  <p:slideViewPr>
    <p:cSldViewPr>
      <p:cViewPr>
        <p:scale>
          <a:sx n="80" d="100"/>
          <a:sy n="80" d="100"/>
        </p:scale>
        <p:origin x="-1044" y="156"/>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Gerekli ders  araç-gereçleri </a:t>
          </a:r>
          <a:endParaRPr lang="tr-TR" dirty="0"/>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175B476A-E880-4EAF-A537-1D0E454DD595}" type="presOf" srcId="{F56B5456-32C1-424F-B782-117244696CD4}" destId="{ECB4970E-85AA-48B9-B536-CB7E3815F2F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67D544B0-B849-4AD6-B7C2-76E71AF5FD9B}" type="presOf" srcId="{05D01F76-2F09-42A8-99B6-1C83749B21B8}" destId="{77B3EC67-06B6-452C-84C6-5FA10A8998E7}"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941B2592-59B4-4EF3-B8E3-BA43BE917C99}" type="presOf" srcId="{11F90185-1598-4524-BBC9-0B10843B4B85}" destId="{F48A91AB-E215-4424-8550-0D9E6B41A445}"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E11EFB3F-1BF9-498E-AD66-10B222F58A1C}" srcId="{DEA03FDC-81E5-45F8-BADD-C33DEC1D9D3D}" destId="{05D01F76-2F09-42A8-99B6-1C83749B21B8}" srcOrd="1" destOrd="0" parTransId="{4DD4E1EF-ACB3-4638-9D14-50104A733C1C}" sibTransId="{6D97948D-3C47-434E-BAEA-A75F04277752}"/>
    <dgm:cxn modelId="{0FE42025-E52B-42B9-9501-DD2C4A0DCC01}" type="presOf" srcId="{CD47BBD5-B2F5-44AB-AD18-AEEB3D052D7F}" destId="{878DAC46-E58C-4239-8CA2-27B9F8433F5B}" srcOrd="0" destOrd="0" presId="urn:microsoft.com/office/officeart/2011/layout/HexagonRadial"/>
    <dgm:cxn modelId="{C3AB6D36-648E-4AA3-8B31-41D953E05484}" srcId="{DEA03FDC-81E5-45F8-BADD-C33DEC1D9D3D}" destId="{11F90185-1598-4524-BBC9-0B10843B4B85}" srcOrd="5" destOrd="0" parTransId="{930125C1-BB9B-4724-87AE-DA5990584F2B}" sibTransId="{8EC57EA5-6BD4-4CDF-87E0-8D91D2A3609C}"/>
    <dgm:cxn modelId="{884D9702-E0E5-42F8-B8B1-72CBF6F89F87}" srcId="{DEA03FDC-81E5-45F8-BADD-C33DEC1D9D3D}" destId="{173FA0F9-0437-4E60-974E-2557AD415F6D}" srcOrd="4" destOrd="0" parTransId="{79DEEF95-AEBB-4C0E-9C32-BEA05067CFF0}" sibTransId="{596F0501-0B91-4329-88E1-7E7D0E36C831}"/>
    <dgm:cxn modelId="{ACD9A310-4B13-4F59-9A69-7E7543BD5612}" srcId="{DEA03FDC-81E5-45F8-BADD-C33DEC1D9D3D}" destId="{CD47BBD5-B2F5-44AB-AD18-AEEB3D052D7F}" srcOrd="0" destOrd="0" parTransId="{CE93C7A4-A0D4-419E-B4D8-3485CA2CDBCC}" sibTransId="{1BE10730-BC21-4C43-981E-0C6389C292C3}"/>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3.4.2015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extLst>
      <p:ext uri="{BB962C8B-B14F-4D97-AF65-F5344CB8AC3E}">
        <p14:creationId xmlns:p14="http://schemas.microsoft.com/office/powerpoint/2010/main" val="1639330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extLst>
      <p:ext uri="{BB962C8B-B14F-4D97-AF65-F5344CB8AC3E}">
        <p14:creationId xmlns:p14="http://schemas.microsoft.com/office/powerpoint/2010/main" val="13140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extLst>
      <p:ext uri="{BB962C8B-B14F-4D97-AF65-F5344CB8AC3E}">
        <p14:creationId xmlns:p14="http://schemas.microsoft.com/office/powerpoint/2010/main" val="305624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extLst>
      <p:ext uri="{BB962C8B-B14F-4D97-AF65-F5344CB8AC3E}">
        <p14:creationId xmlns:p14="http://schemas.microsoft.com/office/powerpoint/2010/main" val="366147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extLst>
      <p:ext uri="{BB962C8B-B14F-4D97-AF65-F5344CB8AC3E}">
        <p14:creationId xmlns:p14="http://schemas.microsoft.com/office/powerpoint/2010/main" val="326638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extLst>
      <p:ext uri="{BB962C8B-B14F-4D97-AF65-F5344CB8AC3E}">
        <p14:creationId xmlns:p14="http://schemas.microsoft.com/office/powerpoint/2010/main" val="243338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extLst>
      <p:ext uri="{BB962C8B-B14F-4D97-AF65-F5344CB8AC3E}">
        <p14:creationId xmlns:p14="http://schemas.microsoft.com/office/powerpoint/2010/main" val="11192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extLst>
      <p:ext uri="{BB962C8B-B14F-4D97-AF65-F5344CB8AC3E}">
        <p14:creationId xmlns:p14="http://schemas.microsoft.com/office/powerpoint/2010/main" val="16054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extLst>
      <p:ext uri="{BB962C8B-B14F-4D97-AF65-F5344CB8AC3E}">
        <p14:creationId xmlns:p14="http://schemas.microsoft.com/office/powerpoint/2010/main" val="39868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extLst>
      <p:ext uri="{BB962C8B-B14F-4D97-AF65-F5344CB8AC3E}">
        <p14:creationId xmlns:p14="http://schemas.microsoft.com/office/powerpoint/2010/main" val="357946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extLst>
      <p:ext uri="{BB962C8B-B14F-4D97-AF65-F5344CB8AC3E}">
        <p14:creationId xmlns:p14="http://schemas.microsoft.com/office/powerpoint/2010/main" val="86649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extLst>
      <p:ext uri="{BB962C8B-B14F-4D97-AF65-F5344CB8AC3E}">
        <p14:creationId xmlns:p14="http://schemas.microsoft.com/office/powerpoint/2010/main" val="1465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extLst>
      <p:ext uri="{BB962C8B-B14F-4D97-AF65-F5344CB8AC3E}">
        <p14:creationId xmlns:p14="http://schemas.microsoft.com/office/powerpoint/2010/main" val="181881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20</a:t>
            </a:fld>
            <a:endParaRPr lang="tr-TR" altLang="tr-TR" smtClean="0"/>
          </a:p>
        </p:txBody>
      </p:sp>
    </p:spTree>
    <p:extLst>
      <p:ext uri="{BB962C8B-B14F-4D97-AF65-F5344CB8AC3E}">
        <p14:creationId xmlns:p14="http://schemas.microsoft.com/office/powerpoint/2010/main" val="220897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21</a:t>
            </a:fld>
            <a:endParaRPr lang="tr-TR" altLang="tr-TR" smtClean="0">
              <a:solidFill>
                <a:srgbClr val="000000"/>
              </a:solidFill>
            </a:endParaRPr>
          </a:p>
        </p:txBody>
      </p:sp>
    </p:spTree>
    <p:extLst>
      <p:ext uri="{BB962C8B-B14F-4D97-AF65-F5344CB8AC3E}">
        <p14:creationId xmlns:p14="http://schemas.microsoft.com/office/powerpoint/2010/main" val="2049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22</a:t>
            </a:fld>
            <a:endParaRPr lang="tr-TR" altLang="tr-TR" smtClean="0">
              <a:solidFill>
                <a:srgbClr val="000000"/>
              </a:solidFill>
            </a:endParaRPr>
          </a:p>
        </p:txBody>
      </p:sp>
    </p:spTree>
    <p:extLst>
      <p:ext uri="{BB962C8B-B14F-4D97-AF65-F5344CB8AC3E}">
        <p14:creationId xmlns:p14="http://schemas.microsoft.com/office/powerpoint/2010/main" val="273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extLst>
      <p:ext uri="{BB962C8B-B14F-4D97-AF65-F5344CB8AC3E}">
        <p14:creationId xmlns:p14="http://schemas.microsoft.com/office/powerpoint/2010/main" val="38628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extLst>
      <p:ext uri="{BB962C8B-B14F-4D97-AF65-F5344CB8AC3E}">
        <p14:creationId xmlns:p14="http://schemas.microsoft.com/office/powerpoint/2010/main" val="58523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extLst>
      <p:ext uri="{BB962C8B-B14F-4D97-AF65-F5344CB8AC3E}">
        <p14:creationId xmlns:p14="http://schemas.microsoft.com/office/powerpoint/2010/main" val="16174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extLst>
      <p:ext uri="{BB962C8B-B14F-4D97-AF65-F5344CB8AC3E}">
        <p14:creationId xmlns:p14="http://schemas.microsoft.com/office/powerpoint/2010/main" val="138075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extLst>
      <p:ext uri="{BB962C8B-B14F-4D97-AF65-F5344CB8AC3E}">
        <p14:creationId xmlns:p14="http://schemas.microsoft.com/office/powerpoint/2010/main" val="55021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extLst>
      <p:ext uri="{BB962C8B-B14F-4D97-AF65-F5344CB8AC3E}">
        <p14:creationId xmlns:p14="http://schemas.microsoft.com/office/powerpoint/2010/main" val="398540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extLst>
      <p:ext uri="{BB962C8B-B14F-4D97-AF65-F5344CB8AC3E}">
        <p14:creationId xmlns:p14="http://schemas.microsoft.com/office/powerpoint/2010/main" val="39936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3.4.2015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3.4.2015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3.4.2015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3.4.2015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3.4.2015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3.4.2015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3.4.2015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3.4.2015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smtClean="0">
                <a:effectLst>
                  <a:outerShdw blurRad="38100" dist="38100" dir="2700000" algn="tl">
                    <a:srgbClr val="000000">
                      <a:alpha val="43137"/>
                    </a:srgbClr>
                  </a:outerShdw>
                </a:effectLst>
                <a:latin typeface="+mj-lt"/>
                <a:ea typeface="+mj-ea"/>
                <a:cs typeface="+mj-cs"/>
              </a:rPr>
              <a:t>AİLE  BİLGİLENDİRME SUNUMU</a:t>
            </a:r>
            <a:endParaRPr lang="tr-TR" sz="2000" b="1" dirty="0">
              <a:effectLst>
                <a:outerShdw blurRad="38100" dist="38100" dir="2700000" algn="tl">
                  <a:srgbClr val="000000">
                    <a:alpha val="43137"/>
                  </a:srgbClr>
                </a:outerShdw>
              </a:effectLst>
              <a:latin typeface="+mj-lt"/>
              <a:ea typeface="+mj-ea"/>
              <a:cs typeface="+mj-cs"/>
            </a:endParaRP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cstate="print"/>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Tutum:</a:t>
            </a:r>
            <a:r>
              <a:rPr lang="tr-TR" dirty="0" smtClean="0"/>
              <a:t> 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cstate="print"/>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cstate="print"/>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kadar baskıcı,</a:t>
            </a:r>
          </a:p>
          <a:p>
            <a:pPr marL="0" indent="712788">
              <a:buNone/>
            </a:pPr>
            <a:r>
              <a:rPr lang="tr-TR" sz="3400" dirty="0" smtClean="0">
                <a:latin typeface="Tahoma" pitchFamily="34" charset="0"/>
                <a:ea typeface="Tahoma" pitchFamily="34" charset="0"/>
                <a:cs typeface="Tahoma" pitchFamily="34" charset="0"/>
              </a:rPr>
              <a:t>Çocuğumuzun ne yaptığını bilmeyecek kadar ilgisiz,</a:t>
            </a:r>
          </a:p>
          <a:p>
            <a:pPr marL="0" indent="712788">
              <a:buNone/>
            </a:pPr>
            <a:r>
              <a:rPr lang="tr-TR" sz="3400" dirty="0" smtClean="0">
                <a:latin typeface="Tahoma" pitchFamily="34" charset="0"/>
                <a:ea typeface="Tahoma" pitchFamily="34" charset="0"/>
                <a:cs typeface="Tahoma" pitchFamily="34" charset="0"/>
              </a:rPr>
              <a:t>Sarıp sarmalayıp nefes almasını engelleyecek kadar koruyucu olmadan, demokratik bir tutum sergileyelim.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geleceklerine ilişkin planlar, bizim hayallerimiz mi yoksa çocuklarımızın hayalleri mi?</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cstate="print"/>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cstate="print"/>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cstate="print"/>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cstate="print"/>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planlarını; okul döneminin, çocuk ve ergen</a:t>
            </a:r>
            <a:r>
              <a:rPr kumimoji="0" lang="tr-TR" sz="2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cstate="print"/>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cstate="print"/>
          <a:srcRect r="-1163" b="-3737"/>
          <a:stretch>
            <a:fillRect/>
          </a:stretch>
        </p:blipFill>
        <p:spPr bwMode="auto">
          <a:xfrm>
            <a:off x="0" y="956054"/>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a:t>
            </a:r>
            <a:br>
              <a:rPr lang="tr-TR" sz="2800" b="1" dirty="0" smtClean="0"/>
            </a:br>
            <a:r>
              <a:rPr lang="tr-TR" sz="2800" b="1" dirty="0" smtClean="0"/>
              <a:t>SINAVLARA YÜKLEDİKLERİ ANLAMLAR</a:t>
            </a:r>
            <a:r>
              <a:rPr lang="tr-TR" sz="2800" dirty="0" smtClean="0"/>
              <a:t> </a:t>
            </a:r>
            <a:endParaRPr lang="tr-TR" sz="2800" dirty="0"/>
          </a:p>
        </p:txBody>
      </p:sp>
      <p:pic>
        <p:nvPicPr>
          <p:cNvPr id="105474" name="Diyagram 1"/>
          <p:cNvPicPr>
            <a:picLocks noChangeArrowheads="1"/>
          </p:cNvPicPr>
          <p:nvPr/>
        </p:nvPicPr>
        <p:blipFill>
          <a:blip r:embed="rId4" cstate="print"/>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 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cstate="print"/>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cstate="print"/>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cstate="print"/>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cstate="print"/>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cstate="print"/>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cstate="print"/>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cstate="print"/>
          <a:srcRect/>
          <a:stretch>
            <a:fillRect/>
          </a:stretch>
        </p:blipFill>
        <p:spPr bwMode="auto">
          <a:xfrm>
            <a:off x="7072330" y="3429000"/>
            <a:ext cx="2038350" cy="1800225"/>
          </a:xfrm>
          <a:prstGeom prst="rect">
            <a:avLst/>
          </a:prstGeom>
          <a:noFill/>
        </p:spPr>
      </p:pic>
      <p:sp>
        <p:nvSpPr>
          <p:cNvPr id="111629" name="Rectangle 13"/>
          <p:cNvSpPr>
            <a:spLocks noChangeArrowheads="1"/>
          </p:cNvSpPr>
          <p:nvPr/>
        </p:nvSpPr>
        <p:spPr bwMode="auto">
          <a:xfrm>
            <a:off x="0" y="4357409"/>
            <a:ext cx="57486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cstate="print"/>
          <a:srcRect/>
          <a:stretch>
            <a:fillRect/>
          </a:stretch>
        </p:blipFill>
        <p:spPr bwMode="auto">
          <a:xfrm>
            <a:off x="323528" y="5085184"/>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cstate="print"/>
          <a:srcRect/>
          <a:stretch>
            <a:fillRect/>
          </a:stretch>
        </p:blipFill>
        <p:spPr bwMode="auto">
          <a:xfrm>
            <a:off x="2267744" y="4941168"/>
            <a:ext cx="2071702" cy="1296144"/>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cstate="print"/>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cstate="print"/>
          <a:srcRect/>
          <a:stretch>
            <a:fillRect/>
          </a:stretch>
        </p:blipFill>
        <p:spPr bwMode="auto">
          <a:xfrm>
            <a:off x="4644008" y="5157192"/>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p>
          <a:p>
            <a:pPr marL="0" indent="712788" algn="just">
              <a:buNone/>
            </a:pPr>
            <a:r>
              <a:rPr lang="tr-TR" dirty="0" smtClean="0">
                <a:latin typeface="Bookman Old Style" pitchFamily="18" charset="0"/>
                <a:cs typeface="Andalus" pitchFamily="18" charset="-78"/>
              </a:rPr>
              <a:t>Ders 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cstate="print"/>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cstate="print"/>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3493052" cy="3725589"/>
          </a:xfrm>
        </p:spPr>
        <p:txBody>
          <a:bodyPr/>
          <a:lstStyle/>
          <a:p>
            <a:r>
              <a:rPr lang="tr-TR" sz="1800" dirty="0" smtClean="0"/>
              <a:t>Her ne kadar herkese tam anlamıyla uyan bir çalışma ortamı modeli ortaya koymak güç olsa da çocuklarımız için; gerekli ders araç gereçlerinin üzerinde bulunduğu uygun yükseklikte bir çalışma masası ile iyi aydınlatılmış, sessiz, düzenli, uygun sıcaklıkta bir ortam sağlamalıyız.</a:t>
            </a:r>
          </a:p>
          <a:p>
            <a:r>
              <a:rPr lang="tr-TR" sz="1800" dirty="0" smtClean="0"/>
              <a:t> </a:t>
            </a:r>
          </a:p>
          <a:p>
            <a:endParaRPr lang="tr-TR" dirty="0" smtClean="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946377826"/>
              </p:ext>
            </p:extLst>
          </p:nvPr>
        </p:nvGraphicFramePr>
        <p:xfrm>
          <a:off x="3851920" y="1916832"/>
          <a:ext cx="5149806" cy="4798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çocuklarıyla kurduğu ilişkiler, onların gelişimlerini (duygusal, sosyal, bilişsel gelişim alanlarında) olumlu ya da olumsuz yönde etkiler. </a:t>
            </a:r>
          </a:p>
          <a:p>
            <a:r>
              <a:rPr lang="tr-TR" dirty="0" smtClean="0"/>
              <a:t>Çocuklarımızla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cstate="print"/>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981802"/>
            <a:ext cx="914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ve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cstate="print"/>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asla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cstate="print"/>
          <a:srcRect b="-21"/>
          <a:stretch>
            <a:fillRect/>
          </a:stretch>
        </p:blipFill>
        <p:spPr bwMode="auto">
          <a:xfrm>
            <a:off x="0" y="2996952"/>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p>
        </p:txBody>
      </p:sp>
      <p:pic>
        <p:nvPicPr>
          <p:cNvPr id="3074" name="Resim 1" descr="C:\Users\FEYZAE\Desktop\Yeni klasör\PicsArt_1420628010270.jpg"/>
          <p:cNvPicPr>
            <a:picLocks noChangeArrowheads="1"/>
          </p:cNvPicPr>
          <p:nvPr/>
        </p:nvPicPr>
        <p:blipFill>
          <a:blip r:embed="rId4" cstate="print"/>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cstate="print"/>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5648</TotalTime>
  <Words>977</Words>
  <Application>Microsoft Office PowerPoint</Application>
  <PresentationFormat>Ekran Gösterisi (4:3)</PresentationFormat>
  <Paragraphs>134</Paragraphs>
  <Slides>23</Slides>
  <Notes>22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     </vt:lpstr>
      <vt:lpstr>Sayın Veli,</vt:lpstr>
      <vt:lpstr> Bir çocuğu yetiştirmek ve topluma yararlı bir birey haline getirmek, kısaca anne baba olmak, başlı başına tebrik edilmesi gereken bir durumdur…</vt:lpstr>
      <vt:lpstr>PowerPoint Sunusu</vt:lpstr>
      <vt:lpstr>ÇOCUKLARIMIZLA İLİŞKİLERİMİZ</vt:lpstr>
      <vt:lpstr>PowerPoint Sunusu</vt:lpstr>
      <vt:lpstr>PowerPoint Sunusu</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PowerPoint Sunusu</vt:lpstr>
      <vt:lpstr>PowerPoint Sunusu</vt:lpstr>
      <vt:lpstr>Zaman Yönetimi Konusunda Öneriler</vt:lpstr>
      <vt:lpstr>                         ÇALIŞMA ORTAMINI DÜZENLEME </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Seval Narinoğlu</cp:lastModifiedBy>
  <cp:revision>690</cp:revision>
  <dcterms:created xsi:type="dcterms:W3CDTF">2012-01-17T12:34:24Z</dcterms:created>
  <dcterms:modified xsi:type="dcterms:W3CDTF">2015-04-03T18:44:50Z</dcterms:modified>
</cp:coreProperties>
</file>